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84" r:id="rId4"/>
    <p:sldId id="277" r:id="rId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31" autoAdjust="0"/>
    <p:restoredTop sz="94660"/>
  </p:normalViewPr>
  <p:slideViewPr>
    <p:cSldViewPr>
      <p:cViewPr varScale="1">
        <p:scale>
          <a:sx n="93" d="100"/>
          <a:sy n="93" d="100"/>
        </p:scale>
        <p:origin x="1421"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F3AB90-0F4F-4678-A46E-6E975CC4E1C9}"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kumimoji="1" lang="ja-JP" altLang="en-US"/>
        </a:p>
      </dgm:t>
    </dgm:pt>
    <dgm:pt modelId="{6FE38B6C-B1AA-47DA-8C3D-806C80DB2303}">
      <dgm:prSet phldrT="[テキスト]"/>
      <dgm:spPr/>
      <dgm:t>
        <a:bodyPr/>
        <a:lstStyle/>
        <a:p>
          <a:r>
            <a:rPr kumimoji="1" lang="ja-JP" altLang="en-US" dirty="0"/>
            <a:t>事前調査</a:t>
          </a:r>
        </a:p>
      </dgm:t>
    </dgm:pt>
    <dgm:pt modelId="{BA042DBD-9CE4-4947-A0C3-207497C56F7E}" type="parTrans" cxnId="{CA83AED4-7EB7-4D5C-980B-8FCFBB71EED4}">
      <dgm:prSet/>
      <dgm:spPr/>
      <dgm:t>
        <a:bodyPr/>
        <a:lstStyle/>
        <a:p>
          <a:endParaRPr kumimoji="1" lang="ja-JP" altLang="en-US"/>
        </a:p>
      </dgm:t>
    </dgm:pt>
    <dgm:pt modelId="{EE3A8C57-2193-4768-8545-8E0B5C579B05}" type="sibTrans" cxnId="{CA83AED4-7EB7-4D5C-980B-8FCFBB71EED4}">
      <dgm:prSet/>
      <dgm:spPr/>
      <dgm:t>
        <a:bodyPr/>
        <a:lstStyle/>
        <a:p>
          <a:endParaRPr kumimoji="1" lang="ja-JP" altLang="en-US"/>
        </a:p>
      </dgm:t>
    </dgm:pt>
    <dgm:pt modelId="{762A6068-24CB-4783-97CC-C1CCDE880B0D}">
      <dgm:prSet phldrT="[テキスト]"/>
      <dgm:spPr/>
      <dgm:t>
        <a:bodyPr/>
        <a:lstStyle/>
        <a:p>
          <a:r>
            <a:rPr kumimoji="1" lang="ja-JP" altLang="en-US" dirty="0"/>
            <a:t>現地調査</a:t>
          </a:r>
        </a:p>
      </dgm:t>
    </dgm:pt>
    <dgm:pt modelId="{79A2F7CD-7109-4996-8559-9100F549B8C4}" type="parTrans" cxnId="{A554D1D7-9543-43A1-AA44-9CC8F2A6D999}">
      <dgm:prSet/>
      <dgm:spPr/>
      <dgm:t>
        <a:bodyPr/>
        <a:lstStyle/>
        <a:p>
          <a:endParaRPr kumimoji="1" lang="ja-JP" altLang="en-US"/>
        </a:p>
      </dgm:t>
    </dgm:pt>
    <dgm:pt modelId="{C0BA09FC-F465-4194-B556-E0C051D5C180}" type="sibTrans" cxnId="{A554D1D7-9543-43A1-AA44-9CC8F2A6D999}">
      <dgm:prSet/>
      <dgm:spPr/>
      <dgm:t>
        <a:bodyPr/>
        <a:lstStyle/>
        <a:p>
          <a:endParaRPr kumimoji="1" lang="ja-JP" altLang="en-US"/>
        </a:p>
      </dgm:t>
    </dgm:pt>
    <dgm:pt modelId="{810337F1-FE7D-455A-861F-4F430FEADB0E}">
      <dgm:prSet phldrT="[テキスト]"/>
      <dgm:spPr/>
      <dgm:t>
        <a:bodyPr/>
        <a:lstStyle/>
        <a:p>
          <a:r>
            <a:rPr kumimoji="1" lang="ja-JP" altLang="en-US" dirty="0"/>
            <a:t>解析</a:t>
          </a:r>
        </a:p>
      </dgm:t>
    </dgm:pt>
    <dgm:pt modelId="{2AD64B2A-0855-485F-B29B-C267144D526C}" type="parTrans" cxnId="{53D66CF5-BD04-41FE-8899-28D82947E121}">
      <dgm:prSet/>
      <dgm:spPr/>
      <dgm:t>
        <a:bodyPr/>
        <a:lstStyle/>
        <a:p>
          <a:endParaRPr kumimoji="1" lang="ja-JP" altLang="en-US"/>
        </a:p>
      </dgm:t>
    </dgm:pt>
    <dgm:pt modelId="{7359D847-853B-42EC-9505-17A39D4CE715}" type="sibTrans" cxnId="{53D66CF5-BD04-41FE-8899-28D82947E121}">
      <dgm:prSet/>
      <dgm:spPr/>
      <dgm:t>
        <a:bodyPr/>
        <a:lstStyle/>
        <a:p>
          <a:endParaRPr kumimoji="1" lang="ja-JP" altLang="en-US"/>
        </a:p>
      </dgm:t>
    </dgm:pt>
    <dgm:pt modelId="{6E913FFE-9FB9-4220-81AD-15970521E5CD}">
      <dgm:prSet/>
      <dgm:spPr/>
      <dgm:t>
        <a:bodyPr/>
        <a:lstStyle/>
        <a:p>
          <a:r>
            <a:rPr kumimoji="1" lang="ja-JP" altLang="en-US" dirty="0"/>
            <a:t>報告</a:t>
          </a:r>
        </a:p>
      </dgm:t>
    </dgm:pt>
    <dgm:pt modelId="{05BD86B5-515A-4E53-A0A7-5EB5992E5A65}" type="parTrans" cxnId="{86BC782A-6AD1-435F-9B41-E120F211468D}">
      <dgm:prSet/>
      <dgm:spPr/>
      <dgm:t>
        <a:bodyPr/>
        <a:lstStyle/>
        <a:p>
          <a:endParaRPr kumimoji="1" lang="ja-JP" altLang="en-US"/>
        </a:p>
      </dgm:t>
    </dgm:pt>
    <dgm:pt modelId="{BF578585-E692-45EE-8B0A-840C765F39E0}" type="sibTrans" cxnId="{86BC782A-6AD1-435F-9B41-E120F211468D}">
      <dgm:prSet/>
      <dgm:spPr/>
      <dgm:t>
        <a:bodyPr/>
        <a:lstStyle/>
        <a:p>
          <a:endParaRPr kumimoji="1" lang="ja-JP" altLang="en-US"/>
        </a:p>
      </dgm:t>
    </dgm:pt>
    <dgm:pt modelId="{D97BF7D1-0307-4B4B-821F-6FC599D4805B}" type="pres">
      <dgm:prSet presAssocID="{8CF3AB90-0F4F-4678-A46E-6E975CC4E1C9}" presName="linearFlow" presStyleCnt="0">
        <dgm:presLayoutVars>
          <dgm:resizeHandles val="exact"/>
        </dgm:presLayoutVars>
      </dgm:prSet>
      <dgm:spPr/>
    </dgm:pt>
    <dgm:pt modelId="{F4805B78-7CEB-4883-9AFD-2E0F64B382DE}" type="pres">
      <dgm:prSet presAssocID="{6FE38B6C-B1AA-47DA-8C3D-806C80DB2303}" presName="node" presStyleLbl="node1" presStyleIdx="0" presStyleCnt="4">
        <dgm:presLayoutVars>
          <dgm:bulletEnabled val="1"/>
        </dgm:presLayoutVars>
      </dgm:prSet>
      <dgm:spPr/>
    </dgm:pt>
    <dgm:pt modelId="{6C086A78-9405-420B-B1C8-2910DE7EDE17}" type="pres">
      <dgm:prSet presAssocID="{EE3A8C57-2193-4768-8545-8E0B5C579B05}" presName="sibTrans" presStyleLbl="sibTrans2D1" presStyleIdx="0" presStyleCnt="3"/>
      <dgm:spPr/>
    </dgm:pt>
    <dgm:pt modelId="{A786D3F1-A5C5-4DC7-B93F-EBFB47DECBF3}" type="pres">
      <dgm:prSet presAssocID="{EE3A8C57-2193-4768-8545-8E0B5C579B05}" presName="connectorText" presStyleLbl="sibTrans2D1" presStyleIdx="0" presStyleCnt="3"/>
      <dgm:spPr/>
    </dgm:pt>
    <dgm:pt modelId="{638B71A8-215D-4694-BF33-EF0504798F6A}" type="pres">
      <dgm:prSet presAssocID="{762A6068-24CB-4783-97CC-C1CCDE880B0D}" presName="node" presStyleLbl="node1" presStyleIdx="1" presStyleCnt="4">
        <dgm:presLayoutVars>
          <dgm:bulletEnabled val="1"/>
        </dgm:presLayoutVars>
      </dgm:prSet>
      <dgm:spPr/>
    </dgm:pt>
    <dgm:pt modelId="{EA24F886-64B7-4E00-8602-6CF5F72A5980}" type="pres">
      <dgm:prSet presAssocID="{C0BA09FC-F465-4194-B556-E0C051D5C180}" presName="sibTrans" presStyleLbl="sibTrans2D1" presStyleIdx="1" presStyleCnt="3"/>
      <dgm:spPr/>
    </dgm:pt>
    <dgm:pt modelId="{287CAB8E-7250-4BAE-AA75-A5A2BAF7CF51}" type="pres">
      <dgm:prSet presAssocID="{C0BA09FC-F465-4194-B556-E0C051D5C180}" presName="connectorText" presStyleLbl="sibTrans2D1" presStyleIdx="1" presStyleCnt="3"/>
      <dgm:spPr/>
    </dgm:pt>
    <dgm:pt modelId="{77B0F484-FF3F-43A3-88EC-CC4E4CAE6843}" type="pres">
      <dgm:prSet presAssocID="{810337F1-FE7D-455A-861F-4F430FEADB0E}" presName="node" presStyleLbl="node1" presStyleIdx="2" presStyleCnt="4">
        <dgm:presLayoutVars>
          <dgm:bulletEnabled val="1"/>
        </dgm:presLayoutVars>
      </dgm:prSet>
      <dgm:spPr/>
    </dgm:pt>
    <dgm:pt modelId="{033F05F1-4F3D-4499-BF10-B8EB4122DE4D}" type="pres">
      <dgm:prSet presAssocID="{7359D847-853B-42EC-9505-17A39D4CE715}" presName="sibTrans" presStyleLbl="sibTrans2D1" presStyleIdx="2" presStyleCnt="3"/>
      <dgm:spPr/>
    </dgm:pt>
    <dgm:pt modelId="{7CE03A8F-8F95-4731-914C-A9BA13A1D669}" type="pres">
      <dgm:prSet presAssocID="{7359D847-853B-42EC-9505-17A39D4CE715}" presName="connectorText" presStyleLbl="sibTrans2D1" presStyleIdx="2" presStyleCnt="3"/>
      <dgm:spPr/>
    </dgm:pt>
    <dgm:pt modelId="{39D9F5C8-DE5F-4EAC-8E32-881A5598FDE6}" type="pres">
      <dgm:prSet presAssocID="{6E913FFE-9FB9-4220-81AD-15970521E5CD}" presName="node" presStyleLbl="node1" presStyleIdx="3" presStyleCnt="4">
        <dgm:presLayoutVars>
          <dgm:bulletEnabled val="1"/>
        </dgm:presLayoutVars>
      </dgm:prSet>
      <dgm:spPr/>
    </dgm:pt>
  </dgm:ptLst>
  <dgm:cxnLst>
    <dgm:cxn modelId="{E54D5F08-DA80-4446-9317-D8A34CB6320C}" type="presOf" srcId="{7359D847-853B-42EC-9505-17A39D4CE715}" destId="{033F05F1-4F3D-4499-BF10-B8EB4122DE4D}" srcOrd="0" destOrd="0" presId="urn:microsoft.com/office/officeart/2005/8/layout/process2"/>
    <dgm:cxn modelId="{C88E651A-893F-4CB3-AA3A-B9D82F85D0FA}" type="presOf" srcId="{8CF3AB90-0F4F-4678-A46E-6E975CC4E1C9}" destId="{D97BF7D1-0307-4B4B-821F-6FC599D4805B}" srcOrd="0" destOrd="0" presId="urn:microsoft.com/office/officeart/2005/8/layout/process2"/>
    <dgm:cxn modelId="{86BC782A-6AD1-435F-9B41-E120F211468D}" srcId="{8CF3AB90-0F4F-4678-A46E-6E975CC4E1C9}" destId="{6E913FFE-9FB9-4220-81AD-15970521E5CD}" srcOrd="3" destOrd="0" parTransId="{05BD86B5-515A-4E53-A0A7-5EB5992E5A65}" sibTransId="{BF578585-E692-45EE-8B0A-840C765F39E0}"/>
    <dgm:cxn modelId="{9C4F6130-6CA9-44E6-BA74-E451C13DEE8C}" type="presOf" srcId="{6FE38B6C-B1AA-47DA-8C3D-806C80DB2303}" destId="{F4805B78-7CEB-4883-9AFD-2E0F64B382DE}" srcOrd="0" destOrd="0" presId="urn:microsoft.com/office/officeart/2005/8/layout/process2"/>
    <dgm:cxn modelId="{DA50863C-AF32-4D7E-B70D-937C4075C288}" type="presOf" srcId="{EE3A8C57-2193-4768-8545-8E0B5C579B05}" destId="{A786D3F1-A5C5-4DC7-B93F-EBFB47DECBF3}" srcOrd="1" destOrd="0" presId="urn:microsoft.com/office/officeart/2005/8/layout/process2"/>
    <dgm:cxn modelId="{936E1042-C9A8-40BF-9B48-6F8484F87011}" type="presOf" srcId="{7359D847-853B-42EC-9505-17A39D4CE715}" destId="{7CE03A8F-8F95-4731-914C-A9BA13A1D669}" srcOrd="1" destOrd="0" presId="urn:microsoft.com/office/officeart/2005/8/layout/process2"/>
    <dgm:cxn modelId="{19293368-E1E8-47D9-A9AD-79C3A201CA91}" type="presOf" srcId="{EE3A8C57-2193-4768-8545-8E0B5C579B05}" destId="{6C086A78-9405-420B-B1C8-2910DE7EDE17}" srcOrd="0" destOrd="0" presId="urn:microsoft.com/office/officeart/2005/8/layout/process2"/>
    <dgm:cxn modelId="{0FA99B6A-2074-4724-AB50-BD2B8CB392B6}" type="presOf" srcId="{6E913FFE-9FB9-4220-81AD-15970521E5CD}" destId="{39D9F5C8-DE5F-4EAC-8E32-881A5598FDE6}" srcOrd="0" destOrd="0" presId="urn:microsoft.com/office/officeart/2005/8/layout/process2"/>
    <dgm:cxn modelId="{9D628390-ACF6-4260-8A6E-ED5BB5830A9C}" type="presOf" srcId="{810337F1-FE7D-455A-861F-4F430FEADB0E}" destId="{77B0F484-FF3F-43A3-88EC-CC4E4CAE6843}" srcOrd="0" destOrd="0" presId="urn:microsoft.com/office/officeart/2005/8/layout/process2"/>
    <dgm:cxn modelId="{30EB66AD-D61B-4591-B36B-49D557894985}" type="presOf" srcId="{C0BA09FC-F465-4194-B556-E0C051D5C180}" destId="{EA24F886-64B7-4E00-8602-6CF5F72A5980}" srcOrd="0" destOrd="0" presId="urn:microsoft.com/office/officeart/2005/8/layout/process2"/>
    <dgm:cxn modelId="{EC4287B2-EFCD-4CC0-834D-EA70DC7F2C4B}" type="presOf" srcId="{762A6068-24CB-4783-97CC-C1CCDE880B0D}" destId="{638B71A8-215D-4694-BF33-EF0504798F6A}" srcOrd="0" destOrd="0" presId="urn:microsoft.com/office/officeart/2005/8/layout/process2"/>
    <dgm:cxn modelId="{215C1EB9-29DE-4417-9A35-2215D5CE0913}" type="presOf" srcId="{C0BA09FC-F465-4194-B556-E0C051D5C180}" destId="{287CAB8E-7250-4BAE-AA75-A5A2BAF7CF51}" srcOrd="1" destOrd="0" presId="urn:microsoft.com/office/officeart/2005/8/layout/process2"/>
    <dgm:cxn modelId="{CA83AED4-7EB7-4D5C-980B-8FCFBB71EED4}" srcId="{8CF3AB90-0F4F-4678-A46E-6E975CC4E1C9}" destId="{6FE38B6C-B1AA-47DA-8C3D-806C80DB2303}" srcOrd="0" destOrd="0" parTransId="{BA042DBD-9CE4-4947-A0C3-207497C56F7E}" sibTransId="{EE3A8C57-2193-4768-8545-8E0B5C579B05}"/>
    <dgm:cxn modelId="{A554D1D7-9543-43A1-AA44-9CC8F2A6D999}" srcId="{8CF3AB90-0F4F-4678-A46E-6E975CC4E1C9}" destId="{762A6068-24CB-4783-97CC-C1CCDE880B0D}" srcOrd="1" destOrd="0" parTransId="{79A2F7CD-7109-4996-8559-9100F549B8C4}" sibTransId="{C0BA09FC-F465-4194-B556-E0C051D5C180}"/>
    <dgm:cxn modelId="{53D66CF5-BD04-41FE-8899-28D82947E121}" srcId="{8CF3AB90-0F4F-4678-A46E-6E975CC4E1C9}" destId="{810337F1-FE7D-455A-861F-4F430FEADB0E}" srcOrd="2" destOrd="0" parTransId="{2AD64B2A-0855-485F-B29B-C267144D526C}" sibTransId="{7359D847-853B-42EC-9505-17A39D4CE715}"/>
    <dgm:cxn modelId="{8F16B844-4222-40D4-BA1A-7DE82FD5FFFE}" type="presParOf" srcId="{D97BF7D1-0307-4B4B-821F-6FC599D4805B}" destId="{F4805B78-7CEB-4883-9AFD-2E0F64B382DE}" srcOrd="0" destOrd="0" presId="urn:microsoft.com/office/officeart/2005/8/layout/process2"/>
    <dgm:cxn modelId="{40DEECAE-5525-49FB-815F-94A7F9786787}" type="presParOf" srcId="{D97BF7D1-0307-4B4B-821F-6FC599D4805B}" destId="{6C086A78-9405-420B-B1C8-2910DE7EDE17}" srcOrd="1" destOrd="0" presId="urn:microsoft.com/office/officeart/2005/8/layout/process2"/>
    <dgm:cxn modelId="{74D1B81C-BB6B-4E64-B460-3727D0E44010}" type="presParOf" srcId="{6C086A78-9405-420B-B1C8-2910DE7EDE17}" destId="{A786D3F1-A5C5-4DC7-B93F-EBFB47DECBF3}" srcOrd="0" destOrd="0" presId="urn:microsoft.com/office/officeart/2005/8/layout/process2"/>
    <dgm:cxn modelId="{E0917B51-31D3-4F38-A4C4-8954A9CBC601}" type="presParOf" srcId="{D97BF7D1-0307-4B4B-821F-6FC599D4805B}" destId="{638B71A8-215D-4694-BF33-EF0504798F6A}" srcOrd="2" destOrd="0" presId="urn:microsoft.com/office/officeart/2005/8/layout/process2"/>
    <dgm:cxn modelId="{F5370271-49A5-4391-A42E-8AC015D31280}" type="presParOf" srcId="{D97BF7D1-0307-4B4B-821F-6FC599D4805B}" destId="{EA24F886-64B7-4E00-8602-6CF5F72A5980}" srcOrd="3" destOrd="0" presId="urn:microsoft.com/office/officeart/2005/8/layout/process2"/>
    <dgm:cxn modelId="{BA9997CB-A9DB-42C2-A713-7F7D058B551D}" type="presParOf" srcId="{EA24F886-64B7-4E00-8602-6CF5F72A5980}" destId="{287CAB8E-7250-4BAE-AA75-A5A2BAF7CF51}" srcOrd="0" destOrd="0" presId="urn:microsoft.com/office/officeart/2005/8/layout/process2"/>
    <dgm:cxn modelId="{5386B592-6529-41B4-8EE8-94825DB85B98}" type="presParOf" srcId="{D97BF7D1-0307-4B4B-821F-6FC599D4805B}" destId="{77B0F484-FF3F-43A3-88EC-CC4E4CAE6843}" srcOrd="4" destOrd="0" presId="urn:microsoft.com/office/officeart/2005/8/layout/process2"/>
    <dgm:cxn modelId="{7C13DCF9-BF09-433F-9CAD-FAE2DBB69FB6}" type="presParOf" srcId="{D97BF7D1-0307-4B4B-821F-6FC599D4805B}" destId="{033F05F1-4F3D-4499-BF10-B8EB4122DE4D}" srcOrd="5" destOrd="0" presId="urn:microsoft.com/office/officeart/2005/8/layout/process2"/>
    <dgm:cxn modelId="{FFD61D02-31FD-419C-8B7F-2F2A7A3D193A}" type="presParOf" srcId="{033F05F1-4F3D-4499-BF10-B8EB4122DE4D}" destId="{7CE03A8F-8F95-4731-914C-A9BA13A1D669}" srcOrd="0" destOrd="0" presId="urn:microsoft.com/office/officeart/2005/8/layout/process2"/>
    <dgm:cxn modelId="{D186AB46-7CDF-45AE-A1C5-60D8CDC3E5B0}" type="presParOf" srcId="{D97BF7D1-0307-4B4B-821F-6FC599D4805B}" destId="{39D9F5C8-DE5F-4EAC-8E32-881A5598FDE6}"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805B78-7CEB-4883-9AFD-2E0F64B382DE}">
      <dsp:nvSpPr>
        <dsp:cNvPr id="0" name=""/>
        <dsp:cNvSpPr/>
      </dsp:nvSpPr>
      <dsp:spPr>
        <a:xfrm>
          <a:off x="3209123" y="2566"/>
          <a:ext cx="1718656" cy="954809"/>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t>事前調査</a:t>
          </a:r>
        </a:p>
      </dsp:txBody>
      <dsp:txXfrm>
        <a:off x="3237088" y="30531"/>
        <a:ext cx="1662726" cy="898879"/>
      </dsp:txXfrm>
    </dsp:sp>
    <dsp:sp modelId="{6C086A78-9405-420B-B1C8-2910DE7EDE17}">
      <dsp:nvSpPr>
        <dsp:cNvPr id="0" name=""/>
        <dsp:cNvSpPr/>
      </dsp:nvSpPr>
      <dsp:spPr>
        <a:xfrm rot="5400000">
          <a:off x="3889425" y="981246"/>
          <a:ext cx="358053" cy="4296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kumimoji="1" lang="ja-JP" altLang="en-US" sz="1700" kern="1200"/>
        </a:p>
      </dsp:txBody>
      <dsp:txXfrm rot="-5400000">
        <a:off x="3939553" y="1017051"/>
        <a:ext cx="257798" cy="250637"/>
      </dsp:txXfrm>
    </dsp:sp>
    <dsp:sp modelId="{638B71A8-215D-4694-BF33-EF0504798F6A}">
      <dsp:nvSpPr>
        <dsp:cNvPr id="0" name=""/>
        <dsp:cNvSpPr/>
      </dsp:nvSpPr>
      <dsp:spPr>
        <a:xfrm>
          <a:off x="3209123" y="1434780"/>
          <a:ext cx="1718656" cy="954809"/>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t>現地調査</a:t>
          </a:r>
        </a:p>
      </dsp:txBody>
      <dsp:txXfrm>
        <a:off x="3237088" y="1462745"/>
        <a:ext cx="1662726" cy="898879"/>
      </dsp:txXfrm>
    </dsp:sp>
    <dsp:sp modelId="{EA24F886-64B7-4E00-8602-6CF5F72A5980}">
      <dsp:nvSpPr>
        <dsp:cNvPr id="0" name=""/>
        <dsp:cNvSpPr/>
      </dsp:nvSpPr>
      <dsp:spPr>
        <a:xfrm rot="5400000">
          <a:off x="3889425" y="2413459"/>
          <a:ext cx="358053" cy="4296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kumimoji="1" lang="ja-JP" altLang="en-US" sz="1700" kern="1200"/>
        </a:p>
      </dsp:txBody>
      <dsp:txXfrm rot="-5400000">
        <a:off x="3939553" y="2449264"/>
        <a:ext cx="257798" cy="250637"/>
      </dsp:txXfrm>
    </dsp:sp>
    <dsp:sp modelId="{77B0F484-FF3F-43A3-88EC-CC4E4CAE6843}">
      <dsp:nvSpPr>
        <dsp:cNvPr id="0" name=""/>
        <dsp:cNvSpPr/>
      </dsp:nvSpPr>
      <dsp:spPr>
        <a:xfrm>
          <a:off x="3209123" y="2866994"/>
          <a:ext cx="1718656" cy="954809"/>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t>解析</a:t>
          </a:r>
        </a:p>
      </dsp:txBody>
      <dsp:txXfrm>
        <a:off x="3237088" y="2894959"/>
        <a:ext cx="1662726" cy="898879"/>
      </dsp:txXfrm>
    </dsp:sp>
    <dsp:sp modelId="{033F05F1-4F3D-4499-BF10-B8EB4122DE4D}">
      <dsp:nvSpPr>
        <dsp:cNvPr id="0" name=""/>
        <dsp:cNvSpPr/>
      </dsp:nvSpPr>
      <dsp:spPr>
        <a:xfrm rot="5400000">
          <a:off x="3889425" y="3845673"/>
          <a:ext cx="358053" cy="4296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kumimoji="1" lang="ja-JP" altLang="en-US" sz="1700" kern="1200"/>
        </a:p>
      </dsp:txBody>
      <dsp:txXfrm rot="-5400000">
        <a:off x="3939553" y="3881478"/>
        <a:ext cx="257798" cy="250637"/>
      </dsp:txXfrm>
    </dsp:sp>
    <dsp:sp modelId="{39D9F5C8-DE5F-4EAC-8E32-881A5598FDE6}">
      <dsp:nvSpPr>
        <dsp:cNvPr id="0" name=""/>
        <dsp:cNvSpPr/>
      </dsp:nvSpPr>
      <dsp:spPr>
        <a:xfrm>
          <a:off x="3209123" y="4299208"/>
          <a:ext cx="1718656" cy="954809"/>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t>報告</a:t>
          </a:r>
        </a:p>
      </dsp:txBody>
      <dsp:txXfrm>
        <a:off x="3237088" y="4327173"/>
        <a:ext cx="1662726" cy="898879"/>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B0B97C9-4D0D-45E8-8363-A1FC85237773}" type="datetimeFigureOut">
              <a:rPr kumimoji="1" lang="ja-JP" altLang="en-US" smtClean="0"/>
              <a:t>2020/4/24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54062E-2587-42DE-B803-1421BAE21C11}"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B0B97C9-4D0D-45E8-8363-A1FC85237773}" type="datetimeFigureOut">
              <a:rPr kumimoji="1" lang="ja-JP" altLang="en-US" smtClean="0"/>
              <a:t>2020/4/24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54062E-2587-42DE-B803-1421BAE21C11}"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B0B97C9-4D0D-45E8-8363-A1FC85237773}" type="datetimeFigureOut">
              <a:rPr kumimoji="1" lang="ja-JP" altLang="en-US" smtClean="0"/>
              <a:t>2020/4/24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54062E-2587-42DE-B803-1421BAE21C11}" type="slidenum">
              <a:rPr kumimoji="1" lang="ja-JP" altLang="en-US" smtClean="0"/>
              <a:t>‹#›</a:t>
            </a:fld>
            <a:endParaRPr kumimoji="1" lang="ja-JP"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B0B97C9-4D0D-45E8-8363-A1FC85237773}" type="datetimeFigureOut">
              <a:rPr kumimoji="1" lang="ja-JP" altLang="en-US" smtClean="0"/>
              <a:t>2020/4/24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54062E-2587-42DE-B803-1421BAE21C11}" type="slidenum">
              <a:rPr kumimoji="1" lang="ja-JP" altLang="en-US" smtClean="0"/>
              <a:t>‹#›</a:t>
            </a:fld>
            <a:endParaRPr kumimoji="1" lang="ja-JP" altLang="en-US"/>
          </a:p>
        </p:txBody>
      </p:sp>
      <p:sp>
        <p:nvSpPr>
          <p:cNvPr id="7" name="Title 6"/>
          <p:cNvSpPr>
            <a:spLocks noGrp="1"/>
          </p:cNvSpPr>
          <p:nvPr>
            <p:ph type="title"/>
          </p:nvPr>
        </p:nvSpPr>
        <p:spPr/>
        <p:txBody>
          <a:bodyPr/>
          <a:lstStyle/>
          <a:p>
            <a:r>
              <a:rPr lang="ja-JP" altLang="en-US"/>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0B97C9-4D0D-45E8-8363-A1FC85237773}" type="datetimeFigureOut">
              <a:rPr kumimoji="1" lang="ja-JP" altLang="en-US" smtClean="0"/>
              <a:t>2020/4/24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54062E-2587-42DE-B803-1421BAE21C11}"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5" name="Date Placeholder 4"/>
          <p:cNvSpPr>
            <a:spLocks noGrp="1"/>
          </p:cNvSpPr>
          <p:nvPr>
            <p:ph type="dt" sz="half" idx="10"/>
          </p:nvPr>
        </p:nvSpPr>
        <p:spPr/>
        <p:txBody>
          <a:bodyPr/>
          <a:lstStyle/>
          <a:p>
            <a:fld id="{CB0B97C9-4D0D-45E8-8363-A1FC85237773}" type="datetimeFigureOut">
              <a:rPr kumimoji="1" lang="ja-JP" altLang="en-US" smtClean="0"/>
              <a:t>2020/4/24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54062E-2587-42DE-B803-1421BAE21C11}" type="slidenum">
              <a:rPr kumimoji="1" lang="ja-JP" altLang="en-US" smtClean="0"/>
              <a:t>‹#›</a:t>
            </a:fld>
            <a:endParaRPr kumimoji="1" lang="ja-JP" alt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B0B97C9-4D0D-45E8-8363-A1FC85237773}" type="datetimeFigureOut">
              <a:rPr kumimoji="1" lang="ja-JP" altLang="en-US" smtClean="0"/>
              <a:t>2020/4/24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C54062E-2587-42DE-B803-1421BAE21C11}"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CB0B97C9-4D0D-45E8-8363-A1FC85237773}" type="datetimeFigureOut">
              <a:rPr kumimoji="1" lang="ja-JP" altLang="en-US" smtClean="0"/>
              <a:t>2020/4/24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C54062E-2587-42DE-B803-1421BAE21C11}"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B0B97C9-4D0D-45E8-8363-A1FC85237773}" type="datetimeFigureOut">
              <a:rPr kumimoji="1" lang="ja-JP" altLang="en-US" smtClean="0"/>
              <a:t>2020/4/24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C54062E-2587-42DE-B803-1421BAE21C11}"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B0B97C9-4D0D-45E8-8363-A1FC85237773}" type="datetimeFigureOut">
              <a:rPr kumimoji="1" lang="ja-JP" altLang="en-US" smtClean="0"/>
              <a:t>2020/4/24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54062E-2587-42DE-B803-1421BAE21C11}" type="slidenum">
              <a:rPr kumimoji="1" lang="ja-JP" altLang="en-US" smtClean="0"/>
              <a:t>‹#›</a:t>
            </a:fld>
            <a:endParaRPr kumimoji="1" lang="ja-JP"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0B97C9-4D0D-45E8-8363-A1FC85237773}" type="datetimeFigureOut">
              <a:rPr kumimoji="1" lang="ja-JP" altLang="en-US" smtClean="0"/>
              <a:t>2020/4/24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54062E-2587-42DE-B803-1421BAE21C11}" type="slidenum">
              <a:rPr kumimoji="1" lang="ja-JP" altLang="en-US" smtClean="0"/>
              <a:t>‹#›</a:t>
            </a:fld>
            <a:endParaRPr kumimoji="1" lang="ja-JP"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B0B97C9-4D0D-45E8-8363-A1FC85237773}" type="datetimeFigureOut">
              <a:rPr kumimoji="1" lang="ja-JP" altLang="en-US" smtClean="0"/>
              <a:t>2020/4/24</a:t>
            </a:fld>
            <a:endParaRPr kumimoji="1" lang="ja-JP"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C54062E-2587-42DE-B803-1421BAE21C11}" type="slidenum">
              <a:rPr kumimoji="1" lang="ja-JP" altLang="en-US" smtClean="0"/>
              <a:t>‹#›</a:t>
            </a:fld>
            <a:endParaRPr kumimoji="1" lang="ja-JP"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hyperlink" Target="https://www.djivideos.com/watch/2af8c523-a267-4ba4-b1af-b32a4b3e1660?autoplay=false&amp;poster=http://videocaption.djicdn.com/poster/20180329/3e650cd59e2ac55260befb9bdbbd0c86.png@!120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27584" y="1196752"/>
            <a:ext cx="7488832" cy="1470025"/>
          </a:xfrm>
        </p:spPr>
        <p:txBody>
          <a:bodyPr/>
          <a:lstStyle/>
          <a:p>
            <a:r>
              <a:rPr kumimoji="1" lang="ja-JP" altLang="en-US" dirty="0"/>
              <a:t>赤外線カメラ搭載ドローンによる外壁調査</a:t>
            </a:r>
          </a:p>
        </p:txBody>
      </p:sp>
      <p:sp>
        <p:nvSpPr>
          <p:cNvPr id="3" name="サブタイトル 2"/>
          <p:cNvSpPr>
            <a:spLocks noGrp="1"/>
          </p:cNvSpPr>
          <p:nvPr>
            <p:ph type="subTitle" idx="1"/>
          </p:nvPr>
        </p:nvSpPr>
        <p:spPr>
          <a:xfrm>
            <a:off x="1115616" y="4941168"/>
            <a:ext cx="6400800" cy="1752600"/>
          </a:xfrm>
        </p:spPr>
        <p:txBody>
          <a:bodyPr>
            <a:normAutofit/>
          </a:bodyPr>
          <a:lstStyle/>
          <a:p>
            <a:r>
              <a:rPr kumimoji="1" lang="ja-JP" altLang="en-US" sz="2800" dirty="0"/>
              <a:t>株式会社　湊工業</a:t>
            </a:r>
            <a:endParaRPr kumimoji="1" lang="en-US" altLang="ja-JP" sz="2800" dirty="0"/>
          </a:p>
          <a:p>
            <a:endParaRPr kumimoji="1" lang="ja-JP" altLang="en-US" dirty="0"/>
          </a:p>
        </p:txBody>
      </p:sp>
    </p:spTree>
    <p:extLst>
      <p:ext uri="{BB962C8B-B14F-4D97-AF65-F5344CB8AC3E}">
        <p14:creationId xmlns:p14="http://schemas.microsoft.com/office/powerpoint/2010/main" val="438210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55576" y="769795"/>
            <a:ext cx="7920880" cy="5909310"/>
          </a:xfrm>
          <a:prstGeom prst="rect">
            <a:avLst/>
          </a:prstGeom>
          <a:noFill/>
        </p:spPr>
        <p:txBody>
          <a:bodyPr wrap="square" rtlCol="0">
            <a:spAutoFit/>
          </a:bodyPr>
          <a:lstStyle/>
          <a:p>
            <a:r>
              <a:rPr lang="ja-JP" altLang="en-US" dirty="0"/>
              <a:t>　平成</a:t>
            </a:r>
            <a:r>
              <a:rPr lang="en-US" altLang="ja-JP" dirty="0"/>
              <a:t>20</a:t>
            </a:r>
            <a:r>
              <a:rPr lang="ja-JP" altLang="en-US" dirty="0"/>
              <a:t>年</a:t>
            </a:r>
            <a:r>
              <a:rPr lang="en-US" altLang="ja-JP" dirty="0"/>
              <a:t>4</a:t>
            </a:r>
            <a:r>
              <a:rPr lang="ja-JP" altLang="en-US" dirty="0"/>
              <a:t>月</a:t>
            </a:r>
            <a:r>
              <a:rPr lang="en-US" altLang="ja-JP" dirty="0"/>
              <a:t>1</a:t>
            </a:r>
            <a:r>
              <a:rPr lang="ja-JP" altLang="en-US" dirty="0"/>
              <a:t>日から建築基準法に基づく定期報告制度が変更になりました。</a:t>
            </a:r>
            <a:br>
              <a:rPr lang="ja-JP" altLang="en-US" dirty="0"/>
            </a:br>
            <a:r>
              <a:rPr lang="ja-JP" altLang="en-US" dirty="0"/>
              <a:t>　特定建築物等は竣工、外壁改修などから</a:t>
            </a:r>
            <a:r>
              <a:rPr lang="en-US" altLang="ja-JP" dirty="0"/>
              <a:t>10</a:t>
            </a:r>
            <a:r>
              <a:rPr lang="ja-JP" altLang="en-US" dirty="0"/>
              <a:t>年毎の定期報告調査時に外壁タイルなどの浮き調査が必要です。　</a:t>
            </a:r>
            <a:br>
              <a:rPr lang="ja-JP" altLang="en-US" dirty="0"/>
            </a:br>
            <a:r>
              <a:rPr lang="ja-JP" altLang="en-US" dirty="0"/>
              <a:t>　従来は</a:t>
            </a:r>
            <a:r>
              <a:rPr lang="en-US" altLang="ja-JP" dirty="0"/>
              <a:t>『</a:t>
            </a:r>
            <a:r>
              <a:rPr lang="ja-JP" altLang="en-US" dirty="0"/>
              <a:t>全面打診等</a:t>
            </a:r>
            <a:r>
              <a:rPr lang="en-US" altLang="ja-JP" dirty="0"/>
              <a:t>』</a:t>
            </a:r>
            <a:r>
              <a:rPr lang="ja-JP" altLang="en-US" dirty="0"/>
              <a:t>で行われておりましたが、足場組やゴンドラの設置等が必要となり、診断にかかる費用を押し上る大きな要因とっておりました。</a:t>
            </a:r>
            <a:endParaRPr lang="en-US" altLang="ja-JP" dirty="0"/>
          </a:p>
          <a:p>
            <a:r>
              <a:rPr lang="ja-JP" altLang="en-US" dirty="0"/>
              <a:t>　それに伴い、外壁調査で建物外壁タイルなどの浮きを赤外線カメラで撮影し、解析する</a:t>
            </a:r>
            <a:r>
              <a:rPr lang="ja-JP" altLang="en-US" b="1" u="sng" dirty="0"/>
              <a:t>赤外線調査（赤外線サーモグラフィ法）</a:t>
            </a:r>
            <a:r>
              <a:rPr lang="ja-JP" altLang="en-US" dirty="0"/>
              <a:t>が行われておりましたが地上や遠方からの撮影で高層階などは角度が付きすぎて精度に問題がありました。</a:t>
            </a:r>
            <a:endParaRPr lang="en-US" altLang="ja-JP" dirty="0"/>
          </a:p>
          <a:p>
            <a:r>
              <a:rPr lang="ja-JP" altLang="en-US" dirty="0"/>
              <a:t>　しかし、弊社が所有するドローンを用いて行うことで高層階でも水平での撮影が可能となり、より精度が高く安価での調査が可能です。</a:t>
            </a:r>
            <a:endParaRPr lang="en-US" altLang="ja-JP" dirty="0"/>
          </a:p>
          <a:p>
            <a:r>
              <a:rPr lang="ja-JP" altLang="en-US" dirty="0"/>
              <a:t>　また、ドローンによる事故にも工事保険に加入しており、お客様へのご迷惑はお掛けしませんのでご安心ください。</a:t>
            </a:r>
            <a:endParaRPr lang="en-US" altLang="ja-JP" dirty="0"/>
          </a:p>
          <a:p>
            <a:endParaRPr lang="en-US" altLang="ja-JP" dirty="0"/>
          </a:p>
          <a:p>
            <a:endParaRPr lang="en-US" altLang="ja-JP" dirty="0"/>
          </a:p>
          <a:p>
            <a:r>
              <a:rPr lang="ja-JP" altLang="en-US" dirty="0"/>
              <a:t>　　　　　　　　　　　　　　　　　　　　　</a:t>
            </a:r>
            <a:r>
              <a:rPr lang="ja-JP" altLang="en-US" dirty="0">
                <a:latin typeface="+mj-ea"/>
                <a:ea typeface="+mj-ea"/>
              </a:rPr>
              <a:t>株式会社　湊工業　代表取締役　宮原　勝則</a:t>
            </a:r>
            <a:endParaRPr lang="en-US" altLang="ja-JP" dirty="0">
              <a:latin typeface="+mj-ea"/>
              <a:ea typeface="+mj-ea"/>
            </a:endParaRPr>
          </a:p>
          <a:p>
            <a:r>
              <a:rPr lang="ja-JP" altLang="en-US" dirty="0">
                <a:latin typeface="+mj-ea"/>
                <a:ea typeface="+mj-ea"/>
              </a:rPr>
              <a:t>　　　　　　　　　　　　　　　　　　　　　〒</a:t>
            </a:r>
            <a:r>
              <a:rPr lang="en-US" altLang="ja-JP" dirty="0">
                <a:latin typeface="+mj-ea"/>
                <a:ea typeface="+mj-ea"/>
              </a:rPr>
              <a:t>818-0115</a:t>
            </a:r>
          </a:p>
          <a:p>
            <a:r>
              <a:rPr lang="en-US" altLang="ja-JP" dirty="0">
                <a:latin typeface="+mj-ea"/>
                <a:ea typeface="+mj-ea"/>
              </a:rPr>
              <a:t>                                           </a:t>
            </a:r>
            <a:r>
              <a:rPr lang="ja-JP" altLang="en-US" dirty="0">
                <a:latin typeface="+mj-ea"/>
                <a:ea typeface="+mj-ea"/>
              </a:rPr>
              <a:t>福岡県　太宰府市　内山</a:t>
            </a:r>
            <a:r>
              <a:rPr lang="en-US" altLang="ja-JP" dirty="0">
                <a:latin typeface="+mj-ea"/>
                <a:ea typeface="+mj-ea"/>
              </a:rPr>
              <a:t>1098-1</a:t>
            </a:r>
          </a:p>
          <a:p>
            <a:r>
              <a:rPr lang="en-US" altLang="ja-JP" dirty="0">
                <a:latin typeface="+mj-ea"/>
                <a:ea typeface="+mj-ea"/>
              </a:rPr>
              <a:t>                                            TEL 092-924-5227   FAX 092-924-5228</a:t>
            </a:r>
          </a:p>
          <a:p>
            <a:r>
              <a:rPr lang="en-US" altLang="ja-JP" dirty="0">
                <a:latin typeface="+mj-ea"/>
                <a:ea typeface="+mj-ea"/>
              </a:rPr>
              <a:t>                                            E-mail   miyahara@kminato.com</a:t>
            </a:r>
          </a:p>
          <a:p>
            <a:r>
              <a:rPr lang="ja-JP" altLang="en-US" dirty="0"/>
              <a:t>　</a:t>
            </a:r>
            <a:endParaRPr lang="en-US" altLang="ja-JP" dirty="0"/>
          </a:p>
          <a:p>
            <a:r>
              <a:rPr kumimoji="1" lang="ja-JP" altLang="en-US" dirty="0"/>
              <a:t>　</a:t>
            </a:r>
          </a:p>
        </p:txBody>
      </p:sp>
      <p:pic>
        <p:nvPicPr>
          <p:cNvPr id="4" name="図 3" descr="建物, イエロー, 時計, カラフル が含まれている画像&#10;&#10;自動的に生成された説明">
            <a:extLst>
              <a:ext uri="{FF2B5EF4-FFF2-40B4-BE49-F238E27FC236}">
                <a16:creationId xmlns:a16="http://schemas.microsoft.com/office/drawing/2014/main" id="{BAD55567-B71A-4DAD-9E57-D750AF6F5D7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4272354"/>
            <a:ext cx="3024336" cy="2268252"/>
          </a:xfrm>
          <a:prstGeom prst="rect">
            <a:avLst/>
          </a:prstGeom>
        </p:spPr>
      </p:pic>
      <p:sp>
        <p:nvSpPr>
          <p:cNvPr id="5" name="テキスト ボックス 4">
            <a:extLst>
              <a:ext uri="{FF2B5EF4-FFF2-40B4-BE49-F238E27FC236}">
                <a16:creationId xmlns:a16="http://schemas.microsoft.com/office/drawing/2014/main" id="{29C4A46E-82C9-456C-8012-41FCF1C947B2}"/>
              </a:ext>
            </a:extLst>
          </p:cNvPr>
          <p:cNvSpPr txBox="1"/>
          <p:nvPr/>
        </p:nvSpPr>
        <p:spPr>
          <a:xfrm>
            <a:off x="1115616" y="6532131"/>
            <a:ext cx="4104456" cy="276999"/>
          </a:xfrm>
          <a:prstGeom prst="rect">
            <a:avLst/>
          </a:prstGeom>
          <a:noFill/>
        </p:spPr>
        <p:txBody>
          <a:bodyPr wrap="square" rtlCol="0">
            <a:spAutoFit/>
          </a:bodyPr>
          <a:lstStyle/>
          <a:p>
            <a:r>
              <a:rPr kumimoji="1" lang="ja-JP" altLang="en-US" sz="1200" dirty="0"/>
              <a:t>色の赤いところがタイルの浮きヶ所</a:t>
            </a:r>
          </a:p>
        </p:txBody>
      </p:sp>
    </p:spTree>
    <p:extLst>
      <p:ext uri="{BB962C8B-B14F-4D97-AF65-F5344CB8AC3E}">
        <p14:creationId xmlns:p14="http://schemas.microsoft.com/office/powerpoint/2010/main" val="2891294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図表 1">
            <a:extLst>
              <a:ext uri="{FF2B5EF4-FFF2-40B4-BE49-F238E27FC236}">
                <a16:creationId xmlns:a16="http://schemas.microsoft.com/office/drawing/2014/main" id="{045846E8-0B90-4DCA-AB06-7825329B4B8D}"/>
              </a:ext>
            </a:extLst>
          </p:cNvPr>
          <p:cNvGraphicFramePr/>
          <p:nvPr>
            <p:extLst>
              <p:ext uri="{D42A27DB-BD31-4B8C-83A1-F6EECF244321}">
                <p14:modId xmlns:p14="http://schemas.microsoft.com/office/powerpoint/2010/main" val="1678867957"/>
              </p:ext>
            </p:extLst>
          </p:nvPr>
        </p:nvGraphicFramePr>
        <p:xfrm>
          <a:off x="-2772816" y="1340768"/>
          <a:ext cx="8136904"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テキスト ボックス 2">
            <a:extLst>
              <a:ext uri="{FF2B5EF4-FFF2-40B4-BE49-F238E27FC236}">
                <a16:creationId xmlns:a16="http://schemas.microsoft.com/office/drawing/2014/main" id="{E66B9429-8D80-4DF7-954E-47FD11D6462D}"/>
              </a:ext>
            </a:extLst>
          </p:cNvPr>
          <p:cNvSpPr txBox="1"/>
          <p:nvPr/>
        </p:nvSpPr>
        <p:spPr>
          <a:xfrm>
            <a:off x="2663788" y="1484784"/>
            <a:ext cx="5400600" cy="646331"/>
          </a:xfrm>
          <a:prstGeom prst="rect">
            <a:avLst/>
          </a:prstGeom>
          <a:noFill/>
        </p:spPr>
        <p:txBody>
          <a:bodyPr wrap="square" rtlCol="0">
            <a:spAutoFit/>
          </a:bodyPr>
          <a:lstStyle/>
          <a:p>
            <a:r>
              <a:rPr kumimoji="1" lang="ja-JP" altLang="en-US" dirty="0"/>
              <a:t>現地確認（飛行スペース・障害物等の確認）</a:t>
            </a:r>
            <a:endParaRPr kumimoji="1" lang="en-US" altLang="ja-JP" dirty="0"/>
          </a:p>
          <a:p>
            <a:r>
              <a:rPr lang="ja-JP" altLang="en-US" dirty="0"/>
              <a:t>各種申請（飛行場所によっては２週間程度必要です）</a:t>
            </a:r>
            <a:endParaRPr kumimoji="1" lang="ja-JP" altLang="en-US" dirty="0"/>
          </a:p>
        </p:txBody>
      </p:sp>
      <p:sp>
        <p:nvSpPr>
          <p:cNvPr id="4" name="テキスト ボックス 3">
            <a:extLst>
              <a:ext uri="{FF2B5EF4-FFF2-40B4-BE49-F238E27FC236}">
                <a16:creationId xmlns:a16="http://schemas.microsoft.com/office/drawing/2014/main" id="{2D663190-1ADC-402B-B951-9E38B068C681}"/>
              </a:ext>
            </a:extLst>
          </p:cNvPr>
          <p:cNvSpPr txBox="1"/>
          <p:nvPr/>
        </p:nvSpPr>
        <p:spPr>
          <a:xfrm>
            <a:off x="2632006" y="2858452"/>
            <a:ext cx="5400600" cy="923330"/>
          </a:xfrm>
          <a:prstGeom prst="rect">
            <a:avLst/>
          </a:prstGeom>
          <a:noFill/>
        </p:spPr>
        <p:txBody>
          <a:bodyPr wrap="square" rtlCol="0">
            <a:spAutoFit/>
          </a:bodyPr>
          <a:lstStyle/>
          <a:p>
            <a:r>
              <a:rPr kumimoji="1" lang="ja-JP" altLang="en-US" dirty="0"/>
              <a:t>国土交通省　大阪航空局長認定技術者による撮影</a:t>
            </a:r>
            <a:endParaRPr kumimoji="1" lang="en-US" altLang="ja-JP" dirty="0"/>
          </a:p>
          <a:p>
            <a:r>
              <a:rPr kumimoji="1" lang="ja-JP" altLang="en-US" dirty="0"/>
              <a:t>（ドローン飛行時間１～２時間程度）</a:t>
            </a:r>
            <a:endParaRPr kumimoji="1" lang="en-US" altLang="ja-JP" dirty="0"/>
          </a:p>
          <a:p>
            <a:endParaRPr kumimoji="1" lang="ja-JP" altLang="en-US" dirty="0"/>
          </a:p>
        </p:txBody>
      </p:sp>
      <p:sp>
        <p:nvSpPr>
          <p:cNvPr id="5" name="テキスト ボックス 4">
            <a:extLst>
              <a:ext uri="{FF2B5EF4-FFF2-40B4-BE49-F238E27FC236}">
                <a16:creationId xmlns:a16="http://schemas.microsoft.com/office/drawing/2014/main" id="{01FACFEF-314B-4F13-8227-4E5328908B53}"/>
              </a:ext>
            </a:extLst>
          </p:cNvPr>
          <p:cNvSpPr txBox="1"/>
          <p:nvPr/>
        </p:nvSpPr>
        <p:spPr>
          <a:xfrm>
            <a:off x="2663788" y="5837456"/>
            <a:ext cx="5400600" cy="646331"/>
          </a:xfrm>
          <a:prstGeom prst="rect">
            <a:avLst/>
          </a:prstGeom>
          <a:noFill/>
        </p:spPr>
        <p:txBody>
          <a:bodyPr wrap="square" rtlCol="0">
            <a:spAutoFit/>
          </a:bodyPr>
          <a:lstStyle/>
          <a:p>
            <a:r>
              <a:rPr kumimoji="1" lang="ja-JP" altLang="en-US" dirty="0"/>
              <a:t>赤外線カメラ映像と通常のカメラ映像と比較して報告書作成します。</a:t>
            </a:r>
            <a:endParaRPr kumimoji="1" lang="en-US" altLang="ja-JP" dirty="0"/>
          </a:p>
        </p:txBody>
      </p:sp>
      <p:sp>
        <p:nvSpPr>
          <p:cNvPr id="6" name="テキスト ボックス 5">
            <a:extLst>
              <a:ext uri="{FF2B5EF4-FFF2-40B4-BE49-F238E27FC236}">
                <a16:creationId xmlns:a16="http://schemas.microsoft.com/office/drawing/2014/main" id="{85CB237A-7B2A-4D41-9610-DA8810277E18}"/>
              </a:ext>
            </a:extLst>
          </p:cNvPr>
          <p:cNvSpPr txBox="1"/>
          <p:nvPr/>
        </p:nvSpPr>
        <p:spPr>
          <a:xfrm>
            <a:off x="2663788" y="4509120"/>
            <a:ext cx="5400600" cy="369332"/>
          </a:xfrm>
          <a:prstGeom prst="rect">
            <a:avLst/>
          </a:prstGeom>
          <a:noFill/>
        </p:spPr>
        <p:txBody>
          <a:bodyPr wrap="square" rtlCol="0">
            <a:spAutoFit/>
          </a:bodyPr>
          <a:lstStyle/>
          <a:p>
            <a:r>
              <a:rPr kumimoji="1" lang="ja-JP" altLang="en-US" dirty="0"/>
              <a:t>赤外線カメラデーターを元に</a:t>
            </a:r>
            <a:r>
              <a:rPr lang="ja-JP" altLang="en-US" dirty="0"/>
              <a:t>タイルの浮きヶ所の整理</a:t>
            </a:r>
            <a:endParaRPr kumimoji="1" lang="en-US" altLang="ja-JP" dirty="0"/>
          </a:p>
        </p:txBody>
      </p:sp>
    </p:spTree>
    <p:extLst>
      <p:ext uri="{BB962C8B-B14F-4D97-AF65-F5344CB8AC3E}">
        <p14:creationId xmlns:p14="http://schemas.microsoft.com/office/powerpoint/2010/main" val="236410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C56002F-EBE6-481D-8D59-CD16C6C5335B}"/>
              </a:ext>
            </a:extLst>
          </p:cNvPr>
          <p:cNvSpPr txBox="1"/>
          <p:nvPr/>
        </p:nvSpPr>
        <p:spPr>
          <a:xfrm>
            <a:off x="827584" y="1302091"/>
            <a:ext cx="3744416" cy="369332"/>
          </a:xfrm>
          <a:prstGeom prst="rect">
            <a:avLst/>
          </a:prstGeom>
          <a:noFill/>
        </p:spPr>
        <p:txBody>
          <a:bodyPr wrap="square" rtlCol="0">
            <a:spAutoFit/>
          </a:bodyPr>
          <a:lstStyle/>
          <a:p>
            <a:r>
              <a:rPr kumimoji="1" lang="ja-JP" altLang="en-US" dirty="0"/>
              <a:t>使用機材</a:t>
            </a:r>
          </a:p>
        </p:txBody>
      </p:sp>
      <p:pic>
        <p:nvPicPr>
          <p:cNvPr id="11" name="図 10" descr="ブラック, 光, 持つ, ホワイト が含まれている画像&#10;&#10;自動的に生成された説明">
            <a:extLst>
              <a:ext uri="{FF2B5EF4-FFF2-40B4-BE49-F238E27FC236}">
                <a16:creationId xmlns:a16="http://schemas.microsoft.com/office/drawing/2014/main" id="{D5102228-E4D4-438D-BFD2-3206D1FA86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492896"/>
            <a:ext cx="4211960" cy="2888201"/>
          </a:xfrm>
          <a:prstGeom prst="rect">
            <a:avLst/>
          </a:prstGeom>
        </p:spPr>
      </p:pic>
      <p:sp>
        <p:nvSpPr>
          <p:cNvPr id="12" name="テキスト ボックス 11">
            <a:extLst>
              <a:ext uri="{FF2B5EF4-FFF2-40B4-BE49-F238E27FC236}">
                <a16:creationId xmlns:a16="http://schemas.microsoft.com/office/drawing/2014/main" id="{829CD452-1CB6-41D3-BA2C-4255A039E354}"/>
              </a:ext>
            </a:extLst>
          </p:cNvPr>
          <p:cNvSpPr txBox="1"/>
          <p:nvPr/>
        </p:nvSpPr>
        <p:spPr>
          <a:xfrm>
            <a:off x="755576" y="5232743"/>
            <a:ext cx="3744416" cy="646331"/>
          </a:xfrm>
          <a:prstGeom prst="rect">
            <a:avLst/>
          </a:prstGeom>
          <a:noFill/>
        </p:spPr>
        <p:txBody>
          <a:bodyPr wrap="square" rtlCol="0">
            <a:spAutoFit/>
          </a:bodyPr>
          <a:lstStyle/>
          <a:p>
            <a:r>
              <a:rPr kumimoji="1" lang="ja-JP" altLang="en-US" dirty="0">
                <a:latin typeface="Abadi" panose="020B0604020202020204" pitchFamily="34" charset="0"/>
              </a:rPr>
              <a:t>　　　</a:t>
            </a:r>
            <a:r>
              <a:rPr kumimoji="1" lang="en-US" altLang="ja-JP" dirty="0">
                <a:latin typeface="Abadi" panose="020B0604020202020204" pitchFamily="34" charset="0"/>
              </a:rPr>
              <a:t>DJI</a:t>
            </a:r>
            <a:r>
              <a:rPr kumimoji="1" lang="ja-JP" altLang="en-US" dirty="0">
                <a:latin typeface="Abadi" panose="020B0604020202020204" pitchFamily="34" charset="0"/>
              </a:rPr>
              <a:t>社製　</a:t>
            </a:r>
            <a:r>
              <a:rPr lang="en-US" altLang="ja-JP" b="1" dirty="0" err="1">
                <a:latin typeface="Abadi" panose="020B0604020202020204" pitchFamily="34" charset="0"/>
              </a:rPr>
              <a:t>Matrice</a:t>
            </a:r>
            <a:r>
              <a:rPr lang="en-US" altLang="ja-JP" b="1" dirty="0">
                <a:latin typeface="Abadi" panose="020B0604020202020204" pitchFamily="34" charset="0"/>
              </a:rPr>
              <a:t> 200</a:t>
            </a:r>
          </a:p>
          <a:p>
            <a:endParaRPr kumimoji="1" lang="ja-JP" altLang="en-US" dirty="0"/>
          </a:p>
        </p:txBody>
      </p:sp>
      <p:pic>
        <p:nvPicPr>
          <p:cNvPr id="14" name="図 13" descr="電子機器, カメラ, ブラック, 小さい が含まれている画像&#10;&#10;自動的に生成された説明">
            <a:extLst>
              <a:ext uri="{FF2B5EF4-FFF2-40B4-BE49-F238E27FC236}">
                <a16:creationId xmlns:a16="http://schemas.microsoft.com/office/drawing/2014/main" id="{98E251DB-D293-42EB-BA2E-8B6B386F57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1601" y="2708920"/>
            <a:ext cx="2622717" cy="2262736"/>
          </a:xfrm>
          <a:prstGeom prst="rect">
            <a:avLst/>
          </a:prstGeom>
        </p:spPr>
      </p:pic>
      <p:sp>
        <p:nvSpPr>
          <p:cNvPr id="15" name="正方形/長方形 14">
            <a:extLst>
              <a:ext uri="{FF2B5EF4-FFF2-40B4-BE49-F238E27FC236}">
                <a16:creationId xmlns:a16="http://schemas.microsoft.com/office/drawing/2014/main" id="{461BD140-091F-4C6B-98D8-865F6674194F}"/>
              </a:ext>
            </a:extLst>
          </p:cNvPr>
          <p:cNvSpPr/>
          <p:nvPr/>
        </p:nvSpPr>
        <p:spPr>
          <a:xfrm>
            <a:off x="5940152" y="5186576"/>
            <a:ext cx="1545616" cy="369332"/>
          </a:xfrm>
          <a:prstGeom prst="rect">
            <a:avLst/>
          </a:prstGeom>
        </p:spPr>
        <p:txBody>
          <a:bodyPr wrap="none">
            <a:spAutoFit/>
          </a:bodyPr>
          <a:lstStyle/>
          <a:p>
            <a:r>
              <a:rPr lang="en-US" altLang="ja-JP" dirty="0" err="1">
                <a:latin typeface="Abadi" panose="020B0604020104020204" pitchFamily="34" charset="0"/>
                <a:hlinkClick r:id="rId4">
                  <a:extLst>
                    <a:ext uri="{A12FA001-AC4F-418D-AE19-62706E023703}">
                      <ahyp:hlinkClr xmlns:ahyp="http://schemas.microsoft.com/office/drawing/2018/hyperlinkcolor" val="tx"/>
                    </a:ext>
                  </a:extLst>
                </a:hlinkClick>
              </a:rPr>
              <a:t>Zenmuse</a:t>
            </a:r>
            <a:r>
              <a:rPr lang="en-US" altLang="ja-JP" dirty="0">
                <a:latin typeface="Abadi" panose="020B0604020104020204" pitchFamily="34" charset="0"/>
                <a:hlinkClick r:id="rId4">
                  <a:extLst>
                    <a:ext uri="{A12FA001-AC4F-418D-AE19-62706E023703}">
                      <ahyp:hlinkClr xmlns:ahyp="http://schemas.microsoft.com/office/drawing/2018/hyperlinkcolor" val="tx"/>
                    </a:ext>
                  </a:extLst>
                </a:hlinkClick>
              </a:rPr>
              <a:t> XT2</a:t>
            </a:r>
            <a:endParaRPr lang="ja-JP" altLang="en-US" dirty="0">
              <a:latin typeface="Abadi" panose="020B0604020104020204" pitchFamily="34" charset="0"/>
            </a:endParaRPr>
          </a:p>
        </p:txBody>
      </p:sp>
      <p:sp>
        <p:nvSpPr>
          <p:cNvPr id="16" name="テキスト ボックス 15">
            <a:extLst>
              <a:ext uri="{FF2B5EF4-FFF2-40B4-BE49-F238E27FC236}">
                <a16:creationId xmlns:a16="http://schemas.microsoft.com/office/drawing/2014/main" id="{1C3BF96F-47A5-43BB-9502-A33E4690D1D0}"/>
              </a:ext>
            </a:extLst>
          </p:cNvPr>
          <p:cNvSpPr txBox="1"/>
          <p:nvPr/>
        </p:nvSpPr>
        <p:spPr>
          <a:xfrm>
            <a:off x="1835696" y="2123564"/>
            <a:ext cx="1296144" cy="369332"/>
          </a:xfrm>
          <a:prstGeom prst="rect">
            <a:avLst/>
          </a:prstGeom>
          <a:noFill/>
        </p:spPr>
        <p:txBody>
          <a:bodyPr wrap="square" rtlCol="0">
            <a:spAutoFit/>
          </a:bodyPr>
          <a:lstStyle/>
          <a:p>
            <a:r>
              <a:rPr kumimoji="1" lang="ja-JP" altLang="en-US" dirty="0"/>
              <a:t>ドローン</a:t>
            </a:r>
          </a:p>
        </p:txBody>
      </p:sp>
      <p:sp>
        <p:nvSpPr>
          <p:cNvPr id="17" name="テキスト ボックス 16">
            <a:extLst>
              <a:ext uri="{FF2B5EF4-FFF2-40B4-BE49-F238E27FC236}">
                <a16:creationId xmlns:a16="http://schemas.microsoft.com/office/drawing/2014/main" id="{76A3B45D-4442-4889-AAB4-E38AC37714DC}"/>
              </a:ext>
            </a:extLst>
          </p:cNvPr>
          <p:cNvSpPr txBox="1"/>
          <p:nvPr/>
        </p:nvSpPr>
        <p:spPr>
          <a:xfrm>
            <a:off x="6156176" y="2123564"/>
            <a:ext cx="1494275" cy="369332"/>
          </a:xfrm>
          <a:prstGeom prst="rect">
            <a:avLst/>
          </a:prstGeom>
          <a:noFill/>
        </p:spPr>
        <p:txBody>
          <a:bodyPr wrap="square" rtlCol="0">
            <a:spAutoFit/>
          </a:bodyPr>
          <a:lstStyle/>
          <a:p>
            <a:r>
              <a:rPr kumimoji="1" lang="ja-JP" altLang="en-US" dirty="0"/>
              <a:t>赤外線カメラ</a:t>
            </a:r>
          </a:p>
        </p:txBody>
      </p:sp>
    </p:spTree>
    <p:extLst>
      <p:ext uri="{BB962C8B-B14F-4D97-AF65-F5344CB8AC3E}">
        <p14:creationId xmlns:p14="http://schemas.microsoft.com/office/powerpoint/2010/main" val="34440577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1476</TotalTime>
  <Words>388</Words>
  <Application>Microsoft Office PowerPoint</Application>
  <PresentationFormat>画面に合わせる (4:3)</PresentationFormat>
  <Paragraphs>31</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HGP明朝E</vt:lpstr>
      <vt:lpstr>Abadi</vt:lpstr>
      <vt:lpstr>Candara</vt:lpstr>
      <vt:lpstr>Symbol</vt:lpstr>
      <vt:lpstr>ウェーブ</vt:lpstr>
      <vt:lpstr>赤外線カメラ搭載ドローンによる外壁調査</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赤外線カメラ搭載ドローによる野生鳥獣害調査</dc:title>
  <dc:creator>Owner</dc:creator>
  <cp:lastModifiedBy>minato-001</cp:lastModifiedBy>
  <cp:revision>72</cp:revision>
  <cp:lastPrinted>2020-03-30T09:40:50Z</cp:lastPrinted>
  <dcterms:created xsi:type="dcterms:W3CDTF">2019-08-27T07:33:52Z</dcterms:created>
  <dcterms:modified xsi:type="dcterms:W3CDTF">2020-04-24T07:21:22Z</dcterms:modified>
</cp:coreProperties>
</file>