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73" r:id="rId4"/>
    <p:sldId id="281" r:id="rId5"/>
    <p:sldId id="266" r:id="rId6"/>
    <p:sldId id="283" r:id="rId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p:cViewPr varScale="1">
        <p:scale>
          <a:sx n="106" d="100"/>
          <a:sy n="106" d="100"/>
        </p:scale>
        <p:origin x="797"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0B97C9-4D0D-45E8-8363-A1FC85237773}" type="datetimeFigureOut">
              <a:rPr kumimoji="1" lang="ja-JP" altLang="en-US" smtClean="0"/>
              <a:t>2021/3/25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54062E-2587-42DE-B803-1421BAE21C11}"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B0B97C9-4D0D-45E8-8363-A1FC85237773}" type="datetimeFigureOut">
              <a:rPr kumimoji="1" lang="ja-JP" altLang="en-US" smtClean="0"/>
              <a:t>2021/3/25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54062E-2587-42DE-B803-1421BAE21C11}"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B0B97C9-4D0D-45E8-8363-A1FC85237773}" type="datetimeFigureOut">
              <a:rPr kumimoji="1" lang="ja-JP" altLang="en-US" smtClean="0"/>
              <a:t>2021/3/25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54062E-2587-42DE-B803-1421BAE21C11}" type="slidenum">
              <a:rPr kumimoji="1" lang="ja-JP" altLang="en-US" smtClean="0"/>
              <a:t>‹#›</a:t>
            </a:fld>
            <a:endParaRPr kumimoji="1" lang="ja-JP"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B0B97C9-4D0D-45E8-8363-A1FC85237773}" type="datetimeFigureOut">
              <a:rPr kumimoji="1" lang="ja-JP" altLang="en-US" smtClean="0"/>
              <a:t>2021/3/25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54062E-2587-42DE-B803-1421BAE21C11}"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a:t>マスター タイトルの書式設定</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0B97C9-4D0D-45E8-8363-A1FC85237773}" type="datetimeFigureOut">
              <a:rPr kumimoji="1" lang="ja-JP" altLang="en-US" smtClean="0"/>
              <a:t>2021/3/25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54062E-2587-42DE-B803-1421BAE21C11}"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fld id="{CB0B97C9-4D0D-45E8-8363-A1FC85237773}" type="datetimeFigureOut">
              <a:rPr kumimoji="1" lang="ja-JP" altLang="en-US" smtClean="0"/>
              <a:t>2021/3/25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54062E-2587-42DE-B803-1421BAE21C11}" type="slidenum">
              <a:rPr kumimoji="1" lang="ja-JP" altLang="en-US" smtClean="0"/>
              <a:t>‹#›</a:t>
            </a:fld>
            <a:endParaRPr kumimoji="1" lang="ja-JP" alt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B0B97C9-4D0D-45E8-8363-A1FC85237773}" type="datetimeFigureOut">
              <a:rPr kumimoji="1" lang="ja-JP" altLang="en-US" smtClean="0"/>
              <a:t>2021/3/25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C54062E-2587-42DE-B803-1421BAE21C11}"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CB0B97C9-4D0D-45E8-8363-A1FC85237773}" type="datetimeFigureOut">
              <a:rPr kumimoji="1" lang="ja-JP" altLang="en-US" smtClean="0"/>
              <a:t>2021/3/25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C54062E-2587-42DE-B803-1421BAE21C11}"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B0B97C9-4D0D-45E8-8363-A1FC85237773}" type="datetimeFigureOut">
              <a:rPr kumimoji="1" lang="ja-JP" altLang="en-US" smtClean="0"/>
              <a:t>2021/3/25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C54062E-2587-42DE-B803-1421BAE21C11}"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B0B97C9-4D0D-45E8-8363-A1FC85237773}" type="datetimeFigureOut">
              <a:rPr kumimoji="1" lang="ja-JP" altLang="en-US" smtClean="0"/>
              <a:t>2021/3/25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54062E-2587-42DE-B803-1421BAE21C11}" type="slidenum">
              <a:rPr kumimoji="1" lang="ja-JP" altLang="en-US" smtClean="0"/>
              <a:t>‹#›</a:t>
            </a:fld>
            <a:endParaRPr kumimoji="1" lang="ja-JP"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0B97C9-4D0D-45E8-8363-A1FC85237773}" type="datetimeFigureOut">
              <a:rPr kumimoji="1" lang="ja-JP" altLang="en-US" smtClean="0"/>
              <a:t>2021/3/25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54062E-2587-42DE-B803-1421BAE21C11}" type="slidenum">
              <a:rPr kumimoji="1" lang="ja-JP" altLang="en-US" smtClean="0"/>
              <a:t>‹#›</a:t>
            </a:fld>
            <a:endParaRPr kumimoji="1" lang="ja-JP"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B0B97C9-4D0D-45E8-8363-A1FC85237773}" type="datetimeFigureOut">
              <a:rPr kumimoji="1" lang="ja-JP" altLang="en-US" smtClean="0"/>
              <a:t>2021/3/25</a:t>
            </a:fld>
            <a:endParaRPr kumimoji="1" lang="ja-JP"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C54062E-2587-42DE-B803-1421BAE21C11}" type="slidenum">
              <a:rPr kumimoji="1" lang="ja-JP" altLang="en-US" smtClean="0"/>
              <a:t>‹#›</a:t>
            </a:fld>
            <a:endParaRPr kumimoji="1" lang="ja-JP"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7584" y="1196752"/>
            <a:ext cx="7488832" cy="1470025"/>
          </a:xfrm>
        </p:spPr>
        <p:txBody>
          <a:bodyPr/>
          <a:lstStyle/>
          <a:p>
            <a:r>
              <a:rPr kumimoji="1" lang="ja-JP" altLang="en-US" dirty="0"/>
              <a:t>赤外線カメラ搭載ドローンによる各種調査</a:t>
            </a:r>
          </a:p>
        </p:txBody>
      </p:sp>
      <p:sp>
        <p:nvSpPr>
          <p:cNvPr id="3" name="サブタイトル 2"/>
          <p:cNvSpPr>
            <a:spLocks noGrp="1"/>
          </p:cNvSpPr>
          <p:nvPr>
            <p:ph type="subTitle" idx="1"/>
          </p:nvPr>
        </p:nvSpPr>
        <p:spPr>
          <a:xfrm>
            <a:off x="1115616" y="4941168"/>
            <a:ext cx="6400800" cy="1752600"/>
          </a:xfrm>
        </p:spPr>
        <p:txBody>
          <a:bodyPr>
            <a:normAutofit/>
          </a:bodyPr>
          <a:lstStyle/>
          <a:p>
            <a:r>
              <a:rPr kumimoji="1" lang="ja-JP" altLang="en-US" sz="2800" dirty="0"/>
              <a:t>株式会社　湊工業</a:t>
            </a:r>
            <a:endParaRPr kumimoji="1" lang="en-US" altLang="ja-JP" sz="2800" dirty="0"/>
          </a:p>
          <a:p>
            <a:endParaRPr kumimoji="1" lang="ja-JP" altLang="en-US" dirty="0"/>
          </a:p>
        </p:txBody>
      </p:sp>
    </p:spTree>
    <p:extLst>
      <p:ext uri="{BB962C8B-B14F-4D97-AF65-F5344CB8AC3E}">
        <p14:creationId xmlns:p14="http://schemas.microsoft.com/office/powerpoint/2010/main" val="438210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1560" y="2420888"/>
            <a:ext cx="7920880" cy="3139321"/>
          </a:xfrm>
          <a:prstGeom prst="rect">
            <a:avLst/>
          </a:prstGeom>
          <a:noFill/>
        </p:spPr>
        <p:txBody>
          <a:bodyPr wrap="square" rtlCol="0">
            <a:spAutoFit/>
          </a:bodyPr>
          <a:lstStyle/>
          <a:p>
            <a:r>
              <a:rPr lang="ja-JP" altLang="en-US" dirty="0"/>
              <a:t>　弊社が所有するドローンを用いて、次項以降のような業務を実施可能です。</a:t>
            </a:r>
            <a:endParaRPr lang="en-US" altLang="ja-JP" dirty="0"/>
          </a:p>
          <a:p>
            <a:r>
              <a:rPr lang="ja-JP" altLang="en-US" dirty="0"/>
              <a:t>　御社の業務で共同で行えることがあれば是非ご用命頂ければ幸いです。</a:t>
            </a:r>
            <a:endParaRPr lang="en-US" altLang="ja-JP" dirty="0"/>
          </a:p>
          <a:p>
            <a:endParaRPr lang="en-US" altLang="ja-JP" dirty="0"/>
          </a:p>
          <a:p>
            <a:endParaRPr lang="en-US" altLang="ja-JP" dirty="0"/>
          </a:p>
          <a:p>
            <a:r>
              <a:rPr lang="ja-JP" altLang="en-US" dirty="0"/>
              <a:t>　　　　　　　　　　　　　　　　　　　　　</a:t>
            </a:r>
            <a:r>
              <a:rPr lang="ja-JP" altLang="en-US" dirty="0">
                <a:latin typeface="+mj-ea"/>
                <a:ea typeface="+mj-ea"/>
              </a:rPr>
              <a:t>株式会社　湊工業　代表取締役　宮原　勝則</a:t>
            </a:r>
            <a:endParaRPr lang="en-US" altLang="ja-JP" dirty="0">
              <a:latin typeface="+mj-ea"/>
              <a:ea typeface="+mj-ea"/>
            </a:endParaRPr>
          </a:p>
          <a:p>
            <a:r>
              <a:rPr lang="ja-JP" altLang="en-US" dirty="0">
                <a:latin typeface="+mj-ea"/>
                <a:ea typeface="+mj-ea"/>
              </a:rPr>
              <a:t>　　　　　　　　　　　　　　　　　　　　　〒</a:t>
            </a:r>
            <a:r>
              <a:rPr lang="en-US" altLang="ja-JP" dirty="0">
                <a:latin typeface="+mj-ea"/>
                <a:ea typeface="+mj-ea"/>
              </a:rPr>
              <a:t>818-0115</a:t>
            </a:r>
          </a:p>
          <a:p>
            <a:r>
              <a:rPr lang="en-US" altLang="ja-JP" dirty="0">
                <a:latin typeface="+mj-ea"/>
                <a:ea typeface="+mj-ea"/>
              </a:rPr>
              <a:t>                                           </a:t>
            </a:r>
            <a:r>
              <a:rPr lang="ja-JP" altLang="en-US" dirty="0">
                <a:latin typeface="+mj-ea"/>
                <a:ea typeface="+mj-ea"/>
              </a:rPr>
              <a:t>福岡県　太宰府市　内山</a:t>
            </a:r>
            <a:r>
              <a:rPr lang="en-US" altLang="ja-JP" dirty="0">
                <a:latin typeface="+mj-ea"/>
                <a:ea typeface="+mj-ea"/>
              </a:rPr>
              <a:t>1098-1</a:t>
            </a:r>
          </a:p>
          <a:p>
            <a:r>
              <a:rPr lang="en-US" altLang="ja-JP" dirty="0">
                <a:latin typeface="+mj-ea"/>
                <a:ea typeface="+mj-ea"/>
              </a:rPr>
              <a:t>                                            TEL 092-924-5227   FAX 092-924-5228</a:t>
            </a:r>
          </a:p>
          <a:p>
            <a:r>
              <a:rPr lang="en-US" altLang="ja-JP" dirty="0">
                <a:latin typeface="+mj-ea"/>
                <a:ea typeface="+mj-ea"/>
              </a:rPr>
              <a:t>                                            E-mail   miyahara@kminato.com</a:t>
            </a:r>
          </a:p>
          <a:p>
            <a:r>
              <a:rPr lang="ja-JP" altLang="en-US" dirty="0"/>
              <a:t>　</a:t>
            </a:r>
            <a:endParaRPr lang="en-US" altLang="ja-JP" dirty="0"/>
          </a:p>
          <a:p>
            <a:r>
              <a:rPr kumimoji="1" lang="ja-JP" altLang="en-US" dirty="0"/>
              <a:t>　</a:t>
            </a:r>
          </a:p>
        </p:txBody>
      </p:sp>
    </p:spTree>
    <p:extLst>
      <p:ext uri="{BB962C8B-B14F-4D97-AF65-F5344CB8AC3E}">
        <p14:creationId xmlns:p14="http://schemas.microsoft.com/office/powerpoint/2010/main" val="289129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75810" y="1390302"/>
            <a:ext cx="734481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　赤外線カメラ搭載ドローンは高所や広範囲、人間での調査が難しい箇所での調査が可能であり、周辺との温度差を測定できることから下記のような調査が効率的に行えます。</a:t>
            </a:r>
          </a:p>
        </p:txBody>
      </p:sp>
      <p:grpSp>
        <p:nvGrpSpPr>
          <p:cNvPr id="11" name="グループ化 10">
            <a:extLst>
              <a:ext uri="{FF2B5EF4-FFF2-40B4-BE49-F238E27FC236}">
                <a16:creationId xmlns:a16="http://schemas.microsoft.com/office/drawing/2014/main" id="{EB3A9B60-4A95-482C-9BBB-1613F41FD227}"/>
              </a:ext>
            </a:extLst>
          </p:cNvPr>
          <p:cNvGrpSpPr/>
          <p:nvPr/>
        </p:nvGrpSpPr>
        <p:grpSpPr>
          <a:xfrm>
            <a:off x="639669" y="762625"/>
            <a:ext cx="3960440" cy="571847"/>
            <a:chOff x="36" y="240723"/>
            <a:chExt cx="4518396" cy="571847"/>
          </a:xfrm>
        </p:grpSpPr>
        <p:sp>
          <p:nvSpPr>
            <p:cNvPr id="12" name="四角形: 角を丸くする 11">
              <a:extLst>
                <a:ext uri="{FF2B5EF4-FFF2-40B4-BE49-F238E27FC236}">
                  <a16:creationId xmlns:a16="http://schemas.microsoft.com/office/drawing/2014/main" id="{E83CD929-C879-49D2-BF69-F2F9D5FFBC8B}"/>
                </a:ext>
              </a:extLst>
            </p:cNvPr>
            <p:cNvSpPr/>
            <p:nvPr/>
          </p:nvSpPr>
          <p:spPr>
            <a:xfrm>
              <a:off x="36" y="240723"/>
              <a:ext cx="4518396" cy="571847"/>
            </a:xfrm>
            <a:prstGeom prst="roundRect">
              <a:avLst/>
            </a:prstGeom>
            <a:solidFill>
              <a:srgbClr val="00B0F0"/>
            </a:solid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四角形: 角を丸くする 4">
              <a:extLst>
                <a:ext uri="{FF2B5EF4-FFF2-40B4-BE49-F238E27FC236}">
                  <a16:creationId xmlns:a16="http://schemas.microsoft.com/office/drawing/2014/main" id="{AA6E0E53-12C0-417D-9CAD-6E1715BE7230}"/>
                </a:ext>
              </a:extLst>
            </p:cNvPr>
            <p:cNvSpPr txBox="1"/>
            <p:nvPr/>
          </p:nvSpPr>
          <p:spPr>
            <a:xfrm>
              <a:off x="55866" y="296553"/>
              <a:ext cx="4462566" cy="516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ja-JP" altLang="en-US" sz="2400" dirty="0"/>
                <a:t>その他調査等</a:t>
              </a:r>
              <a:endParaRPr kumimoji="1" lang="ja-JP" altLang="en-US" sz="2400" kern="1200" dirty="0"/>
            </a:p>
          </p:txBody>
        </p:sp>
      </p:grpSp>
      <p:grpSp>
        <p:nvGrpSpPr>
          <p:cNvPr id="14" name="グループ化 13">
            <a:extLst>
              <a:ext uri="{FF2B5EF4-FFF2-40B4-BE49-F238E27FC236}">
                <a16:creationId xmlns:a16="http://schemas.microsoft.com/office/drawing/2014/main" id="{06403195-ACE7-4D8A-9028-1569390C5400}"/>
              </a:ext>
            </a:extLst>
          </p:cNvPr>
          <p:cNvGrpSpPr/>
          <p:nvPr/>
        </p:nvGrpSpPr>
        <p:grpSpPr>
          <a:xfrm>
            <a:off x="390476" y="2402924"/>
            <a:ext cx="8285980" cy="4903833"/>
            <a:chOff x="-319477" y="427364"/>
            <a:chExt cx="8285980" cy="3162167"/>
          </a:xfrm>
        </p:grpSpPr>
        <p:sp>
          <p:nvSpPr>
            <p:cNvPr id="15" name="正方形/長方形 14">
              <a:extLst>
                <a:ext uri="{FF2B5EF4-FFF2-40B4-BE49-F238E27FC236}">
                  <a16:creationId xmlns:a16="http://schemas.microsoft.com/office/drawing/2014/main" id="{F3200556-B2D4-4B34-8DE4-11343398A867}"/>
                </a:ext>
              </a:extLst>
            </p:cNvPr>
            <p:cNvSpPr/>
            <p:nvPr/>
          </p:nvSpPr>
          <p:spPr>
            <a:xfrm>
              <a:off x="0" y="763981"/>
              <a:ext cx="7224464" cy="28255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テキスト ボックス 15">
              <a:extLst>
                <a:ext uri="{FF2B5EF4-FFF2-40B4-BE49-F238E27FC236}">
                  <a16:creationId xmlns:a16="http://schemas.microsoft.com/office/drawing/2014/main" id="{E563B9DB-A970-43EA-A337-8C8B782C7C71}"/>
                </a:ext>
              </a:extLst>
            </p:cNvPr>
            <p:cNvSpPr txBox="1"/>
            <p:nvPr/>
          </p:nvSpPr>
          <p:spPr>
            <a:xfrm>
              <a:off x="-319477" y="427364"/>
              <a:ext cx="8285980" cy="28255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29377" tIns="22860" rIns="128016" bIns="22860" numCol="1" spcCol="1270" anchor="t" anchorCtr="0">
              <a:noAutofit/>
            </a:bodyPr>
            <a:lstStyle/>
            <a:p>
              <a:pPr marL="171450" lvl="1" indent="-171450" algn="l" defTabSz="800100">
                <a:lnSpc>
                  <a:spcPct val="90000"/>
                </a:lnSpc>
                <a:spcBef>
                  <a:spcPct val="0"/>
                </a:spcBef>
                <a:spcAft>
                  <a:spcPct val="20000"/>
                </a:spcAft>
                <a:buChar char="•"/>
              </a:pPr>
              <a:r>
                <a:rPr kumimoji="1" lang="ja-JP" altLang="en-US" sz="1800" kern="1200" dirty="0"/>
                <a:t>ソーラーパネル点検調査</a:t>
              </a:r>
              <a:endParaRPr kumimoji="1" lang="en-US" altLang="ja-JP" sz="1800" kern="1200" dirty="0"/>
            </a:p>
            <a:p>
              <a:pPr marL="0" lvl="1" algn="l" defTabSz="800100">
                <a:lnSpc>
                  <a:spcPct val="90000"/>
                </a:lnSpc>
                <a:spcBef>
                  <a:spcPct val="0"/>
                </a:spcBef>
                <a:spcAft>
                  <a:spcPct val="20000"/>
                </a:spcAft>
              </a:pPr>
              <a:r>
                <a:rPr lang="ja-JP" altLang="en-US" dirty="0"/>
                <a:t>　</a:t>
              </a:r>
              <a:r>
                <a:rPr kumimoji="1" lang="ja-JP" altLang="en-US" sz="1800" kern="1200" dirty="0"/>
                <a:t>（パネルの表面温度を測定することで異常個所を調査します）</a:t>
              </a:r>
              <a:endParaRPr kumimoji="1" lang="en-US" altLang="ja-JP" sz="1800" kern="1200" dirty="0"/>
            </a:p>
            <a:p>
              <a:pPr marL="171450" lvl="1" indent="-171450" algn="l" defTabSz="800100">
                <a:lnSpc>
                  <a:spcPct val="90000"/>
                </a:lnSpc>
                <a:spcBef>
                  <a:spcPct val="0"/>
                </a:spcBef>
                <a:spcAft>
                  <a:spcPct val="20000"/>
                </a:spcAft>
                <a:buChar char="•"/>
              </a:pPr>
              <a:r>
                <a:rPr kumimoji="1" lang="ja-JP" altLang="en-US" sz="1800" kern="1200" dirty="0"/>
                <a:t>吹付法面点検調査</a:t>
              </a:r>
              <a:endParaRPr kumimoji="1" lang="en-US" altLang="ja-JP" sz="1800" kern="1200" dirty="0"/>
            </a:p>
            <a:p>
              <a:pPr marL="0" lvl="1" algn="l" defTabSz="800100">
                <a:lnSpc>
                  <a:spcPct val="90000"/>
                </a:lnSpc>
                <a:spcBef>
                  <a:spcPct val="0"/>
                </a:spcBef>
                <a:spcAft>
                  <a:spcPct val="20000"/>
                </a:spcAft>
              </a:pPr>
              <a:r>
                <a:rPr lang="ja-JP" altLang="en-US" dirty="0"/>
                <a:t>　（モルタル吹付法面等の剥離や背面の空洞状況を温度差で調査します）</a:t>
              </a:r>
              <a:endParaRPr lang="en-US" altLang="ja-JP" sz="1800" kern="1200" dirty="0"/>
            </a:p>
            <a:p>
              <a:pPr marL="171450" lvl="1" indent="-171450" defTabSz="800100">
                <a:lnSpc>
                  <a:spcPct val="90000"/>
                </a:lnSpc>
                <a:spcBef>
                  <a:spcPct val="0"/>
                </a:spcBef>
                <a:spcAft>
                  <a:spcPct val="20000"/>
                </a:spcAft>
                <a:buChar char="•"/>
              </a:pPr>
              <a:r>
                <a:rPr lang="ja-JP" altLang="en-US" dirty="0"/>
                <a:t>ビルの壁面点検</a:t>
              </a:r>
              <a:endParaRPr lang="en-US" altLang="ja-JP" dirty="0"/>
            </a:p>
            <a:p>
              <a:pPr marL="0" lvl="1" defTabSz="800100">
                <a:lnSpc>
                  <a:spcPct val="90000"/>
                </a:lnSpc>
                <a:spcBef>
                  <a:spcPct val="0"/>
                </a:spcBef>
                <a:spcAft>
                  <a:spcPct val="20000"/>
                </a:spcAft>
              </a:pPr>
              <a:r>
                <a:rPr lang="ja-JP" altLang="en-US" dirty="0"/>
                <a:t>　（タイル等の外壁材の経年的な浮きを温度差で調査します）</a:t>
              </a:r>
              <a:endParaRPr lang="en-US" altLang="ja-JP" dirty="0"/>
            </a:p>
            <a:p>
              <a:pPr marL="171450" lvl="1" indent="-171450" defTabSz="800100">
                <a:lnSpc>
                  <a:spcPct val="90000"/>
                </a:lnSpc>
                <a:spcBef>
                  <a:spcPct val="0"/>
                </a:spcBef>
                <a:spcAft>
                  <a:spcPct val="20000"/>
                </a:spcAft>
                <a:buChar char="•"/>
              </a:pPr>
              <a:r>
                <a:rPr lang="ja-JP" altLang="en-US" dirty="0"/>
                <a:t>空洞調査</a:t>
              </a:r>
              <a:endParaRPr lang="en-US" altLang="ja-JP" dirty="0"/>
            </a:p>
            <a:p>
              <a:pPr marL="0" lvl="1" defTabSz="800100">
                <a:lnSpc>
                  <a:spcPct val="90000"/>
                </a:lnSpc>
                <a:spcBef>
                  <a:spcPct val="0"/>
                </a:spcBef>
                <a:spcAft>
                  <a:spcPct val="20000"/>
                </a:spcAft>
              </a:pPr>
              <a:r>
                <a:rPr lang="ja-JP" altLang="en-US" dirty="0"/>
                <a:t>　（アスファルト道路等の表面温度を測定する事で空洞を調査します）</a:t>
              </a:r>
              <a:endParaRPr lang="en-US" altLang="ja-JP" dirty="0"/>
            </a:p>
            <a:p>
              <a:pPr marL="171450" lvl="1" indent="-171450" defTabSz="800100">
                <a:lnSpc>
                  <a:spcPct val="90000"/>
                </a:lnSpc>
                <a:spcBef>
                  <a:spcPct val="0"/>
                </a:spcBef>
                <a:spcAft>
                  <a:spcPct val="20000"/>
                </a:spcAft>
                <a:buChar char="•"/>
              </a:pPr>
              <a:r>
                <a:rPr lang="ja-JP" altLang="en-US" dirty="0"/>
                <a:t>家屋の屋上調査</a:t>
              </a:r>
              <a:endParaRPr lang="en-US" altLang="ja-JP" dirty="0"/>
            </a:p>
            <a:p>
              <a:pPr marL="0" lvl="1" defTabSz="800100">
                <a:lnSpc>
                  <a:spcPct val="90000"/>
                </a:lnSpc>
                <a:spcBef>
                  <a:spcPct val="0"/>
                </a:spcBef>
                <a:spcAft>
                  <a:spcPct val="20000"/>
                </a:spcAft>
              </a:pPr>
              <a:r>
                <a:rPr lang="ja-JP" altLang="en-US" dirty="0"/>
                <a:t>　（赤外線カメラを使用する事で目視だけでは分かり難い劣化を調査します）</a:t>
              </a:r>
              <a:endParaRPr lang="en-US" altLang="ja-JP" dirty="0"/>
            </a:p>
            <a:p>
              <a:pPr marL="171450" lvl="1" indent="-171450" defTabSz="800100">
                <a:lnSpc>
                  <a:spcPct val="90000"/>
                </a:lnSpc>
                <a:spcBef>
                  <a:spcPct val="0"/>
                </a:spcBef>
                <a:spcAft>
                  <a:spcPct val="20000"/>
                </a:spcAft>
                <a:buChar char="•"/>
              </a:pPr>
              <a:r>
                <a:rPr lang="ja-JP" altLang="en-US" dirty="0"/>
                <a:t>農業・漁業等の地表面・海面温度測定</a:t>
              </a:r>
              <a:endParaRPr lang="en-US" altLang="ja-JP" dirty="0"/>
            </a:p>
            <a:p>
              <a:pPr marL="0" lvl="1" defTabSz="800100">
                <a:lnSpc>
                  <a:spcPct val="90000"/>
                </a:lnSpc>
                <a:spcBef>
                  <a:spcPct val="0"/>
                </a:spcBef>
                <a:spcAft>
                  <a:spcPct val="20000"/>
                </a:spcAft>
              </a:pPr>
              <a:r>
                <a:rPr lang="ja-JP" altLang="en-US" dirty="0"/>
                <a:t>　（農地や水温等を定期的に面的に観測することで作物の繁殖予測が行えます）</a:t>
              </a:r>
              <a:endParaRPr lang="en-US" altLang="ja-JP" dirty="0"/>
            </a:p>
            <a:p>
              <a:pPr marL="171450" lvl="1" indent="-171450" defTabSz="800100">
                <a:lnSpc>
                  <a:spcPct val="90000"/>
                </a:lnSpc>
                <a:spcBef>
                  <a:spcPct val="0"/>
                </a:spcBef>
                <a:spcAft>
                  <a:spcPct val="20000"/>
                </a:spcAft>
                <a:buChar char="•"/>
              </a:pPr>
              <a:r>
                <a:rPr lang="ja-JP" altLang="en-US" dirty="0"/>
                <a:t>災害時の遭難者の捜索</a:t>
              </a:r>
              <a:endParaRPr lang="en-US" altLang="ja-JP" dirty="0"/>
            </a:p>
            <a:p>
              <a:pPr marL="0" lvl="1" defTabSz="800100">
                <a:lnSpc>
                  <a:spcPct val="90000"/>
                </a:lnSpc>
                <a:spcBef>
                  <a:spcPct val="0"/>
                </a:spcBef>
                <a:spcAft>
                  <a:spcPct val="20000"/>
                </a:spcAft>
              </a:pPr>
              <a:r>
                <a:rPr lang="ja-JP" altLang="en-US" dirty="0"/>
                <a:t>　（災害や遭難時等の遭難者の捜索を効率的に行えます）</a:t>
              </a:r>
              <a:endParaRPr lang="en-US" altLang="ja-JP" dirty="0"/>
            </a:p>
            <a:p>
              <a:pPr marL="0" lvl="1" algn="l" defTabSz="800100">
                <a:lnSpc>
                  <a:spcPct val="90000"/>
                </a:lnSpc>
                <a:spcBef>
                  <a:spcPct val="0"/>
                </a:spcBef>
                <a:spcAft>
                  <a:spcPct val="20000"/>
                </a:spcAft>
              </a:pPr>
              <a:endParaRPr kumimoji="1" lang="en-US" altLang="ja-JP" dirty="0"/>
            </a:p>
            <a:p>
              <a:pPr marL="0" lvl="1" algn="l" defTabSz="800100">
                <a:lnSpc>
                  <a:spcPct val="90000"/>
                </a:lnSpc>
                <a:spcBef>
                  <a:spcPct val="0"/>
                </a:spcBef>
                <a:spcAft>
                  <a:spcPct val="20000"/>
                </a:spcAft>
              </a:pPr>
              <a:endParaRPr kumimoji="1" lang="ja-JP" altLang="en-US" sz="1800" kern="1200" dirty="0"/>
            </a:p>
          </p:txBody>
        </p:sp>
      </p:grpSp>
    </p:spTree>
    <p:extLst>
      <p:ext uri="{BB962C8B-B14F-4D97-AF65-F5344CB8AC3E}">
        <p14:creationId xmlns:p14="http://schemas.microsoft.com/office/powerpoint/2010/main" val="234956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8D207A85-3AA8-40A7-9B13-2F1BF47AD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043584"/>
            <a:ext cx="4072030" cy="3257624"/>
          </a:xfrm>
          <a:prstGeom prst="rect">
            <a:avLst/>
          </a:prstGeom>
        </p:spPr>
      </p:pic>
      <p:pic>
        <p:nvPicPr>
          <p:cNvPr id="9" name="図 8" descr="建物, 布 が含まれている画像&#10;&#10;自動的に生成された説明">
            <a:extLst>
              <a:ext uri="{FF2B5EF4-FFF2-40B4-BE49-F238E27FC236}">
                <a16:creationId xmlns:a16="http://schemas.microsoft.com/office/drawing/2014/main" id="{CC1657DD-2945-4C68-8AB4-E90C9A283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4682" y="2079588"/>
            <a:ext cx="4247488" cy="3185616"/>
          </a:xfrm>
          <a:prstGeom prst="rect">
            <a:avLst/>
          </a:prstGeom>
        </p:spPr>
      </p:pic>
      <p:sp>
        <p:nvSpPr>
          <p:cNvPr id="10" name="テキスト ボックス 9">
            <a:extLst>
              <a:ext uri="{FF2B5EF4-FFF2-40B4-BE49-F238E27FC236}">
                <a16:creationId xmlns:a16="http://schemas.microsoft.com/office/drawing/2014/main" id="{DA8B6367-A937-4425-AC0B-D1AD55E9072F}"/>
              </a:ext>
            </a:extLst>
          </p:cNvPr>
          <p:cNvSpPr txBox="1"/>
          <p:nvPr/>
        </p:nvSpPr>
        <p:spPr>
          <a:xfrm>
            <a:off x="467544" y="1268760"/>
            <a:ext cx="2952328" cy="369332"/>
          </a:xfrm>
          <a:prstGeom prst="rect">
            <a:avLst/>
          </a:prstGeom>
          <a:noFill/>
        </p:spPr>
        <p:txBody>
          <a:bodyPr wrap="square" rtlCol="0">
            <a:spAutoFit/>
          </a:bodyPr>
          <a:lstStyle/>
          <a:p>
            <a:r>
              <a:rPr kumimoji="1" lang="ja-JP" altLang="en-US" dirty="0"/>
              <a:t>ソーラーパネル点検調査</a:t>
            </a:r>
          </a:p>
        </p:txBody>
      </p:sp>
    </p:spTree>
    <p:extLst>
      <p:ext uri="{BB962C8B-B14F-4D97-AF65-F5344CB8AC3E}">
        <p14:creationId xmlns:p14="http://schemas.microsoft.com/office/powerpoint/2010/main" val="34367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カラフル, ブルー, 消火栓, テーブル が含まれている画像&#10;&#10;自動的に生成された説明">
            <a:extLst>
              <a:ext uri="{FF2B5EF4-FFF2-40B4-BE49-F238E27FC236}">
                <a16:creationId xmlns:a16="http://schemas.microsoft.com/office/drawing/2014/main" id="{8FB4D5C6-2C28-4BF2-A24B-A9CB8754A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240460"/>
            <a:ext cx="4100004" cy="3280003"/>
          </a:xfrm>
          <a:prstGeom prst="rect">
            <a:avLst/>
          </a:prstGeom>
        </p:spPr>
      </p:pic>
      <p:pic>
        <p:nvPicPr>
          <p:cNvPr id="5" name="図 4" descr="テーブル, グリーン, 食品, 座る が含まれている画像&#10;&#10;自動的に生成された説明">
            <a:extLst>
              <a:ext uri="{FF2B5EF4-FFF2-40B4-BE49-F238E27FC236}">
                <a16:creationId xmlns:a16="http://schemas.microsoft.com/office/drawing/2014/main" id="{50F0146E-EF44-4893-ACC6-EC2A9234C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7502" y="2267233"/>
            <a:ext cx="4303207" cy="3227405"/>
          </a:xfrm>
          <a:prstGeom prst="rect">
            <a:avLst/>
          </a:prstGeom>
        </p:spPr>
      </p:pic>
      <p:sp>
        <p:nvSpPr>
          <p:cNvPr id="6" name="テキスト ボックス 5">
            <a:extLst>
              <a:ext uri="{FF2B5EF4-FFF2-40B4-BE49-F238E27FC236}">
                <a16:creationId xmlns:a16="http://schemas.microsoft.com/office/drawing/2014/main" id="{D1941806-5B5B-47EB-B617-2B723E3009C3}"/>
              </a:ext>
            </a:extLst>
          </p:cNvPr>
          <p:cNvSpPr txBox="1"/>
          <p:nvPr/>
        </p:nvSpPr>
        <p:spPr>
          <a:xfrm>
            <a:off x="467544" y="1268760"/>
            <a:ext cx="2952328" cy="369332"/>
          </a:xfrm>
          <a:prstGeom prst="rect">
            <a:avLst/>
          </a:prstGeom>
          <a:noFill/>
        </p:spPr>
        <p:txBody>
          <a:bodyPr wrap="square" rtlCol="0">
            <a:spAutoFit/>
          </a:bodyPr>
          <a:lstStyle/>
          <a:p>
            <a:r>
              <a:rPr kumimoji="1" lang="ja-JP" altLang="en-US" dirty="0"/>
              <a:t>吹付法面点検調査</a:t>
            </a:r>
          </a:p>
        </p:txBody>
      </p:sp>
    </p:spTree>
    <p:extLst>
      <p:ext uri="{BB962C8B-B14F-4D97-AF65-F5344CB8AC3E}">
        <p14:creationId xmlns:p14="http://schemas.microsoft.com/office/powerpoint/2010/main" val="3926086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草, 写真, ホワイト, ブラック が含まれている画像&#10;&#10;自動的に生成された説明">
            <a:extLst>
              <a:ext uri="{FF2B5EF4-FFF2-40B4-BE49-F238E27FC236}">
                <a16:creationId xmlns:a16="http://schemas.microsoft.com/office/drawing/2014/main" id="{2183731D-9895-4675-8BAC-0B4E5941C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9632" y="2516658"/>
            <a:ext cx="4182850" cy="2658591"/>
          </a:xfrm>
          <a:prstGeom prst="rect">
            <a:avLst/>
          </a:prstGeom>
        </p:spPr>
      </p:pic>
      <p:pic>
        <p:nvPicPr>
          <p:cNvPr id="5" name="図 4" descr="屋内, 写真, 棚, 回路 が含まれている画像&#10;&#10;自動的に生成された説明">
            <a:extLst>
              <a:ext uri="{FF2B5EF4-FFF2-40B4-BE49-F238E27FC236}">
                <a16:creationId xmlns:a16="http://schemas.microsoft.com/office/drawing/2014/main" id="{C829A1AF-9FB6-4FEC-9B62-BEB2DBD28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516659"/>
            <a:ext cx="4182850" cy="2658591"/>
          </a:xfrm>
          <a:prstGeom prst="rect">
            <a:avLst/>
          </a:prstGeom>
        </p:spPr>
      </p:pic>
      <p:sp>
        <p:nvSpPr>
          <p:cNvPr id="6" name="テキスト ボックス 5">
            <a:extLst>
              <a:ext uri="{FF2B5EF4-FFF2-40B4-BE49-F238E27FC236}">
                <a16:creationId xmlns:a16="http://schemas.microsoft.com/office/drawing/2014/main" id="{BD310031-9D90-49DE-9830-18DD52D1EDF8}"/>
              </a:ext>
            </a:extLst>
          </p:cNvPr>
          <p:cNvSpPr txBox="1"/>
          <p:nvPr/>
        </p:nvSpPr>
        <p:spPr>
          <a:xfrm>
            <a:off x="1550857" y="2147326"/>
            <a:ext cx="1584176" cy="369332"/>
          </a:xfrm>
          <a:prstGeom prst="rect">
            <a:avLst/>
          </a:prstGeom>
          <a:noFill/>
        </p:spPr>
        <p:txBody>
          <a:bodyPr wrap="square" rtlCol="0">
            <a:spAutoFit/>
          </a:bodyPr>
          <a:lstStyle/>
          <a:p>
            <a:r>
              <a:rPr kumimoji="1" lang="ja-JP" altLang="en-US" dirty="0"/>
              <a:t>屋上点検調査</a:t>
            </a:r>
          </a:p>
        </p:txBody>
      </p:sp>
      <p:sp>
        <p:nvSpPr>
          <p:cNvPr id="7" name="テキスト ボックス 6">
            <a:extLst>
              <a:ext uri="{FF2B5EF4-FFF2-40B4-BE49-F238E27FC236}">
                <a16:creationId xmlns:a16="http://schemas.microsoft.com/office/drawing/2014/main" id="{AD76ADBB-A22F-4FB3-8151-7A31DFBA4191}"/>
              </a:ext>
            </a:extLst>
          </p:cNvPr>
          <p:cNvSpPr txBox="1"/>
          <p:nvPr/>
        </p:nvSpPr>
        <p:spPr>
          <a:xfrm>
            <a:off x="6008969" y="2147326"/>
            <a:ext cx="1584176" cy="369332"/>
          </a:xfrm>
          <a:prstGeom prst="rect">
            <a:avLst/>
          </a:prstGeom>
          <a:noFill/>
        </p:spPr>
        <p:txBody>
          <a:bodyPr wrap="square" rtlCol="0">
            <a:spAutoFit/>
          </a:bodyPr>
          <a:lstStyle/>
          <a:p>
            <a:r>
              <a:rPr kumimoji="1" lang="ja-JP" altLang="en-US" dirty="0"/>
              <a:t>遭難者捜索</a:t>
            </a:r>
          </a:p>
        </p:txBody>
      </p:sp>
    </p:spTree>
    <p:extLst>
      <p:ext uri="{BB962C8B-B14F-4D97-AF65-F5344CB8AC3E}">
        <p14:creationId xmlns:p14="http://schemas.microsoft.com/office/powerpoint/2010/main" val="2374045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1136</TotalTime>
  <Words>336</Words>
  <Application>Microsoft Office PowerPoint</Application>
  <PresentationFormat>画面に合わせる (4:3)</PresentationFormat>
  <Paragraphs>33</Paragraphs>
  <Slides>6</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vt:i4>
      </vt:variant>
    </vt:vector>
  </HeadingPairs>
  <TitlesOfParts>
    <vt:vector size="10" baseType="lpstr">
      <vt:lpstr>HGP明朝E</vt:lpstr>
      <vt:lpstr>Candara</vt:lpstr>
      <vt:lpstr>Symbol</vt:lpstr>
      <vt:lpstr>ウェーブ</vt:lpstr>
      <vt:lpstr>赤外線カメラ搭載ドローンによる各種調査</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赤外線カメラ搭載ドローによる野生鳥獣害調査</dc:title>
  <dc:creator>Owner</dc:creator>
  <cp:lastModifiedBy>minato-001</cp:lastModifiedBy>
  <cp:revision>63</cp:revision>
  <cp:lastPrinted>2020-03-30T09:40:50Z</cp:lastPrinted>
  <dcterms:created xsi:type="dcterms:W3CDTF">2019-08-27T07:33:52Z</dcterms:created>
  <dcterms:modified xsi:type="dcterms:W3CDTF">2021-03-25T09:55:16Z</dcterms:modified>
</cp:coreProperties>
</file>